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82" r:id="rId3"/>
    <p:sldId id="266" r:id="rId4"/>
    <p:sldId id="278" r:id="rId5"/>
    <p:sldId id="261" r:id="rId6"/>
    <p:sldId id="267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9" r:id="rId15"/>
    <p:sldId id="280" r:id="rId16"/>
    <p:sldId id="281" r:id="rId17"/>
    <p:sldId id="265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Nunito" panose="02020500000000000000" charset="0"/>
      <p:regular r:id="rId24"/>
      <p:bold r:id="rId25"/>
      <p:italic r:id="rId26"/>
      <p:boldItalic r:id="rId27"/>
    </p:embeddedFont>
    <p:embeddedFont>
      <p:font typeface="Times" panose="02020603050405020304" pitchFamily="18" charset="0"/>
      <p:regular r:id="rId28"/>
      <p:bold r:id="rId29"/>
      <p:italic r:id="rId30"/>
      <p:boldItalic r:id="rId31"/>
    </p:embeddedFont>
    <p:embeddedFont>
      <p:font typeface="標楷體" panose="03000509000000000000" pitchFamily="65" charset="-120"/>
      <p:regular r:id="rId32"/>
    </p:embeddedFont>
    <p:embeddedFont>
      <p:font typeface="標楷體" panose="03000509000000000000" pitchFamily="65" charset="-12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楊曜瑋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3A44"/>
    <a:srgbClr val="AF7B51"/>
    <a:srgbClr val="F1BFB6"/>
    <a:srgbClr val="D9563F"/>
    <a:srgbClr val="E58A7A"/>
    <a:srgbClr val="B3825A"/>
    <a:srgbClr val="1D30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9785" autoAdjust="0"/>
  </p:normalViewPr>
  <p:slideViewPr>
    <p:cSldViewPr snapToGrid="0">
      <p:cViewPr varScale="1">
        <p:scale>
          <a:sx n="78" d="100"/>
          <a:sy n="78" d="100"/>
        </p:scale>
        <p:origin x="159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這是我們的專案主題</a:t>
            </a:r>
            <a:br>
              <a:rPr lang="zh-TW" altLang="en-US" dirty="0"/>
            </a:b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利用功率消耗分析來破解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AES</a:t>
            </a:r>
            <a:br>
              <a:rPr lang="zh-TW" altLang="en-US" dirty="0"/>
            </a:b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隊名是隊名好難想，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為甚麼叫這個嘞，因為真的很難啊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就跟遊戲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ID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要取很久一樣，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廢話不多說，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我是楊曜瑋，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組員還有米嘉萱以及吳錦麟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TW" altLang="en-US" dirty="0"/>
              <a:t>那邊的話就是我們用的那塊板子上面有一個</a:t>
            </a:r>
            <a:r>
              <a:rPr lang="en-US" altLang="zh-TW" dirty="0"/>
              <a:t>ADC</a:t>
            </a:r>
            <a:r>
              <a:rPr lang="zh-TW" altLang="en-US" dirty="0"/>
              <a:t>麻，然後板子的另一邊就是</a:t>
            </a:r>
            <a:r>
              <a:rPr lang="en-US" altLang="zh-TW" dirty="0"/>
              <a:t>MCU</a:t>
            </a:r>
            <a:r>
              <a:rPr lang="zh-TW" altLang="en-US" dirty="0"/>
              <a:t>，所以</a:t>
            </a:r>
            <a:r>
              <a:rPr lang="en-US" altLang="zh-TW" dirty="0"/>
              <a:t>AES</a:t>
            </a:r>
            <a:r>
              <a:rPr lang="zh-TW" altLang="en-US" dirty="0"/>
              <a:t>會燒到那塊</a:t>
            </a:r>
            <a:r>
              <a:rPr lang="en-US" altLang="zh-TW" dirty="0"/>
              <a:t>MCU</a:t>
            </a:r>
            <a:r>
              <a:rPr lang="zh-TW" altLang="en-US" dirty="0"/>
              <a:t>上面當作一個</a:t>
            </a:r>
            <a:r>
              <a:rPr lang="en-US" altLang="zh-TW" dirty="0"/>
              <a:t>Security system</a:t>
            </a:r>
            <a:r>
              <a:rPr lang="zh-TW" altLang="en-US" dirty="0"/>
              <a:t>，也就是</a:t>
            </a:r>
            <a:r>
              <a:rPr lang="en-US" altLang="zh-TW" dirty="0"/>
              <a:t>target</a:t>
            </a:r>
            <a:r>
              <a:rPr lang="zh-TW" altLang="en-US" dirty="0"/>
              <a:t>，我們要打的那個。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會用</a:t>
            </a:r>
            <a:r>
              <a:rPr lang="en-US" altLang="zh-TW" dirty="0"/>
              <a:t>ADC</a:t>
            </a:r>
            <a:r>
              <a:rPr lang="zh-TW" altLang="en-US" dirty="0"/>
              <a:t>先把他</a:t>
            </a:r>
            <a:r>
              <a:rPr lang="en-US" altLang="zh-TW" dirty="0"/>
              <a:t>capture</a:t>
            </a:r>
            <a:r>
              <a:rPr lang="zh-TW" altLang="en-US" dirty="0"/>
              <a:t>起來，得到的資訊呢，其實板子內部會有一些</a:t>
            </a:r>
            <a:r>
              <a:rPr lang="en-US" altLang="zh-TW" dirty="0"/>
              <a:t>default</a:t>
            </a:r>
            <a:r>
              <a:rPr lang="zh-TW" altLang="en-US" dirty="0"/>
              <a:t>的</a:t>
            </a:r>
            <a:r>
              <a:rPr lang="en-US" altLang="zh-TW" dirty="0"/>
              <a:t>process</a:t>
            </a:r>
            <a:r>
              <a:rPr lang="zh-TW" altLang="en-US" dirty="0"/>
              <a:t>去把他</a:t>
            </a:r>
            <a:r>
              <a:rPr lang="en-US" altLang="zh-TW" dirty="0"/>
              <a:t>denoise</a:t>
            </a:r>
            <a:r>
              <a:rPr lang="zh-TW" altLang="en-US" dirty="0"/>
              <a:t>，讓</a:t>
            </a:r>
            <a:r>
              <a:rPr lang="en-US" altLang="zh-TW" dirty="0"/>
              <a:t>trace</a:t>
            </a:r>
            <a:r>
              <a:rPr lang="zh-TW" altLang="en-US" dirty="0"/>
              <a:t>比較沒有那麼醜。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再來就是其實一條</a:t>
            </a:r>
            <a:r>
              <a:rPr lang="en-US" altLang="zh-TW" dirty="0"/>
              <a:t>trace</a:t>
            </a:r>
            <a:r>
              <a:rPr lang="zh-TW" altLang="en-US" dirty="0"/>
              <a:t>，他會有很多個點，比如說</a:t>
            </a:r>
            <a:r>
              <a:rPr lang="en-US" altLang="zh-TW" dirty="0"/>
              <a:t>3000</a:t>
            </a:r>
            <a:r>
              <a:rPr lang="zh-TW" altLang="en-US" dirty="0"/>
              <a:t>個點，那不一定每一個點都那麼有用，所以應該要去選幾個有用的點來用，然後再把這些點去做</a:t>
            </a:r>
            <a:r>
              <a:rPr lang="en-US" altLang="zh-TW" dirty="0"/>
              <a:t>correlation analysis</a:t>
            </a:r>
            <a:r>
              <a:rPr lang="zh-TW" altLang="en-US" dirty="0"/>
              <a:t>，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這包含了剛剛的</a:t>
            </a:r>
            <a:r>
              <a:rPr lang="en-US" altLang="zh-TW" dirty="0"/>
              <a:t>power model</a:t>
            </a:r>
            <a:r>
              <a:rPr lang="zh-TW" altLang="en-US" dirty="0"/>
              <a:t>跟我們取出來的</a:t>
            </a:r>
            <a:r>
              <a:rPr lang="en-US" altLang="zh-TW" dirty="0"/>
              <a:t>trace</a:t>
            </a:r>
            <a:r>
              <a:rPr lang="zh-TW" altLang="en-US" dirty="0"/>
              <a:t>去做</a:t>
            </a:r>
            <a:r>
              <a:rPr lang="en-US" altLang="zh-TW" dirty="0"/>
              <a:t>correlation</a:t>
            </a:r>
            <a:r>
              <a:rPr lang="zh-TW" altLang="en-US" dirty="0"/>
              <a:t>然後找出答案，這叫做</a:t>
            </a:r>
            <a:r>
              <a:rPr lang="en-US" altLang="zh-TW" dirty="0"/>
              <a:t>correlation analysis</a:t>
            </a:r>
            <a:r>
              <a:rPr lang="zh-TW" altLang="en-US" dirty="0"/>
              <a:t>。</a:t>
            </a:r>
          </a:p>
          <a:p>
            <a:pPr marL="15875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49146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7767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9088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36138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TW" altLang="en-US" dirty="0"/>
              <a:t>近幾年有提出一些方法來使得攻擊者不易取得密鑰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比如透過硬體設計來抑制能量消耗的變化，又或者隨機調整電壓，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甚至是運算的過程中隨機的延遲。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在軟體上，用傅立葉轉換去保護加密算法中的</a:t>
            </a:r>
            <a:r>
              <a:rPr lang="en-US" altLang="zh-TW" dirty="0"/>
              <a:t>S-box</a:t>
            </a:r>
            <a:r>
              <a:rPr lang="zh-TW" altLang="en-US" dirty="0"/>
              <a:t>，又或者是在每次運算時加入一個</a:t>
            </a:r>
            <a:r>
              <a:rPr lang="en-US" altLang="zh-TW" dirty="0"/>
              <a:t>masking</a:t>
            </a:r>
            <a:r>
              <a:rPr lang="zh-TW" altLang="en-US" dirty="0"/>
              <a:t>的機制，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都可以使得攻擊者需要花上更久的時間來破解密鑰</a:t>
            </a:r>
          </a:p>
        </p:txBody>
      </p:sp>
    </p:spTree>
    <p:extLst>
      <p:ext uri="{BB962C8B-B14F-4D97-AF65-F5344CB8AC3E}">
        <p14:creationId xmlns:p14="http://schemas.microsoft.com/office/powerpoint/2010/main" val="3543182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TW" altLang="en-US" dirty="0"/>
              <a:t>除了加強保護機制的部分之外，近幾年機器學習很紅嘛</a:t>
            </a:r>
            <a:br>
              <a:rPr lang="en-US" altLang="zh-TW" dirty="0"/>
            </a:br>
            <a:r>
              <a:rPr lang="zh-TW" altLang="en-US" dirty="0"/>
              <a:t>所以就連這個領域也不例外，透過深度學習或機器學習來輔助判斷說是哪一種的加密演算法，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並加速破解密鑰的效率。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611345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TW" altLang="en-US" dirty="0"/>
              <a:t>以上是我們這組的</a:t>
            </a:r>
            <a:r>
              <a:rPr lang="en-US" altLang="zh-TW" dirty="0"/>
              <a:t>proposal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21959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d459eb3a1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2d459eb3a1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Introduction: 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複習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power analysis attack + 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chipwhisperer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AES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內部流程介紹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實際測試過程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近期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paper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的研究方向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結論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3847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d459eb3a1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2d459eb3a1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那究竟甚麼才是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power analysis attack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呢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他是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side channel attack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的其中一種攻擊方式，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Side channel attack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的方式有很多種，比如電磁變化、聲波等等，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那這裡主要是透過裝置使用的過程中所消耗的能量變化，去分析使用的加密方式，進而獲得當中的金鑰。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那常見的有兩種攻擊方式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第一種是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Simple power analysis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，簡稱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SPA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透過視覺化觀察加密運算的能量消耗，但需要針對鑰破解的設備擁有一定特性的了解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另一種是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Differential power analysis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，簡稱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DPA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是透過經過多次實驗後進行統計分析，進而得到當中的密鑰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8760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d459eb3a1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2d459eb3a1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常見應用的地方如金融卡，或是只要上面有晶片的卡片、又或是上次講師所提到的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IC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晶片，可以透過磨去外層的保護層，去測試晶片內部的加密情形。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最後一個則是嵌入式的一些裝置，可能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microcontroller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等等，都可以透過這個攻擊方式來嘗試破解。</a:t>
            </a:r>
            <a:b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但這個方法有一個最大的缺點也是最不容易達到的地方，你必須實際能拿到該裝置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!!!!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畢竟，誰會隨手把自己的卡片給別人使用這麼久嘞。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9475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2d8f0d7b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2d8f0d7b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這是我們這次所使用的分析工具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 err="1"/>
              <a:t>chipwhisperer</a:t>
            </a:r>
            <a:r>
              <a:rPr lang="en-US" altLang="zh-TW" dirty="0"/>
              <a:t>-lite XMEGA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過去在進行</a:t>
            </a:r>
            <a:r>
              <a:rPr lang="en-US" altLang="zh-TW" dirty="0"/>
              <a:t>power analysis attack</a:t>
            </a:r>
            <a:r>
              <a:rPr lang="zh-TW" altLang="en-US" dirty="0"/>
              <a:t>的研究或測試時，</a:t>
            </a:r>
            <a:br>
              <a:rPr lang="en-US" altLang="zh-TW" dirty="0"/>
            </a:br>
            <a:r>
              <a:rPr lang="zh-TW" altLang="en-US" dirty="0"/>
              <a:t>需要透過探針連接信用卡的晶片，波形訊號經過訊號放大器，然後送到示波器顯示出來，最終才送到電腦進行分析。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中間是需要許多設備進行協助的，但是</a:t>
            </a:r>
            <a:r>
              <a:rPr lang="en-US" altLang="zh-TW" dirty="0" err="1"/>
              <a:t>NewAE</a:t>
            </a:r>
            <a:r>
              <a:rPr lang="en-US" altLang="zh-TW" dirty="0"/>
              <a:t> Technology</a:t>
            </a:r>
            <a:r>
              <a:rPr lang="zh-TW" altLang="en-US" dirty="0"/>
              <a:t>這家公司所開發的產品，將以上這些功能整合至</a:t>
            </a:r>
            <a:r>
              <a:rPr lang="en-US" altLang="zh-TW" dirty="0" err="1"/>
              <a:t>chipwhisperer</a:t>
            </a:r>
            <a:r>
              <a:rPr lang="zh-TW" altLang="en-US" dirty="0"/>
              <a:t>產品上，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只要將</a:t>
            </a:r>
            <a:r>
              <a:rPr lang="en-US" altLang="zh-TW" dirty="0" err="1"/>
              <a:t>chipwhisperer</a:t>
            </a:r>
            <a:r>
              <a:rPr lang="zh-TW" altLang="en-US" dirty="0"/>
              <a:t>與電腦進行連接，即可進行測試。</a:t>
            </a:r>
            <a:endParaRPr lang="en-US" altLang="zh-TW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TW" altLang="en-US" dirty="0"/>
              <a:t>他有</a:t>
            </a:r>
            <a:r>
              <a:rPr lang="en-US" altLang="zh-TW" dirty="0"/>
              <a:t>4</a:t>
            </a:r>
            <a:r>
              <a:rPr lang="zh-TW" altLang="en-US" dirty="0"/>
              <a:t>個步驟，原則上</a:t>
            </a:r>
            <a:r>
              <a:rPr lang="en-US" altLang="zh-TW" dirty="0" err="1"/>
              <a:t>subbytes</a:t>
            </a:r>
            <a:r>
              <a:rPr lang="en-US" altLang="zh-TW" dirty="0"/>
              <a:t>, </a:t>
            </a:r>
            <a:r>
              <a:rPr lang="en-US" altLang="zh-TW" dirty="0" err="1"/>
              <a:t>shiftrows</a:t>
            </a:r>
            <a:r>
              <a:rPr lang="en-US" altLang="zh-TW" dirty="0"/>
              <a:t>, </a:t>
            </a:r>
            <a:r>
              <a:rPr lang="en-US" altLang="zh-TW" dirty="0" err="1"/>
              <a:t>mixcolumns</a:t>
            </a:r>
            <a:r>
              <a:rPr lang="en-US" altLang="zh-TW" dirty="0"/>
              <a:t>, </a:t>
            </a:r>
            <a:r>
              <a:rPr lang="en-US" altLang="zh-TW" dirty="0" err="1"/>
              <a:t>addroundkey</a:t>
            </a:r>
            <a:r>
              <a:rPr lang="zh-TW" altLang="en-US" dirty="0"/>
              <a:t>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中間兩個是做</a:t>
            </a:r>
            <a:r>
              <a:rPr lang="en-US" altLang="zh-TW" dirty="0"/>
              <a:t>permutation</a:t>
            </a:r>
            <a:r>
              <a:rPr lang="zh-TW" altLang="en-US" dirty="0"/>
              <a:t>，就是他把</a:t>
            </a:r>
            <a:r>
              <a:rPr lang="en-US" altLang="zh-TW" dirty="0"/>
              <a:t>bit</a:t>
            </a:r>
            <a:r>
              <a:rPr lang="zh-TW" altLang="en-US" dirty="0"/>
              <a:t>換來換去，不多說。</a:t>
            </a:r>
            <a:endParaRPr lang="en-US" altLang="zh-TW" dirty="0"/>
          </a:p>
          <a:p>
            <a:pPr marL="158750" indent="0">
              <a:buNone/>
            </a:pPr>
            <a:r>
              <a:rPr lang="en-US" altLang="zh-TW" dirty="0" err="1"/>
              <a:t>Subbyte</a:t>
            </a:r>
            <a:r>
              <a:rPr lang="zh-TW" altLang="en-US" dirty="0"/>
              <a:t>是因為他經過一個非線性的</a:t>
            </a:r>
            <a:r>
              <a:rPr lang="en-US" altLang="zh-TW" dirty="0"/>
              <a:t>box</a:t>
            </a:r>
            <a:r>
              <a:rPr lang="zh-TW" altLang="en-US" dirty="0"/>
              <a:t>，叫</a:t>
            </a:r>
            <a:r>
              <a:rPr lang="en-US" altLang="zh-TW" dirty="0"/>
              <a:t>s-box</a:t>
            </a:r>
            <a:r>
              <a:rPr lang="zh-TW" altLang="en-US" dirty="0"/>
              <a:t>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那下面</a:t>
            </a:r>
            <a:r>
              <a:rPr lang="en-US" altLang="zh-TW" dirty="0" err="1"/>
              <a:t>Addroundkey</a:t>
            </a:r>
            <a:r>
              <a:rPr lang="zh-TW" altLang="en-US" dirty="0"/>
              <a:t>就是跟</a:t>
            </a:r>
            <a:r>
              <a:rPr lang="en-US" altLang="zh-TW" dirty="0"/>
              <a:t>secret key</a:t>
            </a:r>
            <a:r>
              <a:rPr lang="zh-TW" altLang="en-US" dirty="0"/>
              <a:t>做</a:t>
            </a:r>
            <a:r>
              <a:rPr lang="en-US" altLang="zh-TW" dirty="0" err="1"/>
              <a:t>xor</a:t>
            </a:r>
            <a:r>
              <a:rPr lang="zh-TW" altLang="en-US" dirty="0"/>
              <a:t>，就是跟</a:t>
            </a:r>
            <a:r>
              <a:rPr lang="en-US" altLang="zh-TW" dirty="0"/>
              <a:t>key</a:t>
            </a:r>
            <a:r>
              <a:rPr lang="zh-TW" altLang="en-US" dirty="0"/>
              <a:t>做連結。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那你一定想說</a:t>
            </a:r>
            <a:r>
              <a:rPr lang="en-US" altLang="zh-TW" dirty="0"/>
              <a:t>AES</a:t>
            </a:r>
            <a:r>
              <a:rPr lang="zh-TW" altLang="en-US" dirty="0"/>
              <a:t>他被選出來那麼安全，</a:t>
            </a:r>
            <a:r>
              <a:rPr lang="en-US" altLang="zh-TW" dirty="0"/>
              <a:t>Power analysis</a:t>
            </a:r>
            <a:r>
              <a:rPr lang="zh-TW" altLang="en-US" dirty="0"/>
              <a:t>卻可以破解他呢</a:t>
            </a:r>
            <a:r>
              <a:rPr lang="en-US" altLang="zh-TW" dirty="0"/>
              <a:t>?</a:t>
            </a:r>
            <a:r>
              <a:rPr lang="zh-TW" altLang="en-US" dirty="0"/>
              <a:t>那我講一下</a:t>
            </a:r>
            <a:r>
              <a:rPr lang="en-US" altLang="zh-TW" dirty="0"/>
              <a:t>(</a:t>
            </a:r>
            <a:r>
              <a:rPr lang="zh-TW" altLang="en-US" dirty="0"/>
              <a:t>回第一頁</a:t>
            </a:r>
            <a:r>
              <a:rPr lang="en-US" altLang="zh-TW" dirty="0"/>
              <a:t>)</a:t>
            </a:r>
          </a:p>
          <a:p>
            <a:pPr marL="15875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46958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zh-TW" dirty="0"/>
              <a:t>AES</a:t>
            </a:r>
            <a:r>
              <a:rPr lang="zh-TW" altLang="en-US" dirty="0"/>
              <a:t>是一個真實世界會用到的對稱加密。</a:t>
            </a:r>
          </a:p>
          <a:p>
            <a:pPr marL="158750" indent="0">
              <a:buNone/>
            </a:pPr>
            <a:r>
              <a:rPr lang="en-US" altLang="zh-TW" dirty="0"/>
              <a:t>AES</a:t>
            </a:r>
            <a:r>
              <a:rPr lang="zh-TW" altLang="en-US" dirty="0"/>
              <a:t>他的</a:t>
            </a:r>
            <a:r>
              <a:rPr lang="en-US" altLang="zh-TW" dirty="0"/>
              <a:t>plaintext</a:t>
            </a:r>
            <a:r>
              <a:rPr lang="zh-TW" altLang="en-US" dirty="0"/>
              <a:t>和</a:t>
            </a:r>
            <a:r>
              <a:rPr lang="en-US" altLang="zh-TW" dirty="0"/>
              <a:t>KEY</a:t>
            </a:r>
            <a:r>
              <a:rPr lang="zh-TW" altLang="en-US" dirty="0"/>
              <a:t>都是</a:t>
            </a:r>
            <a:r>
              <a:rPr lang="en-US" altLang="zh-TW" dirty="0"/>
              <a:t>128bit</a:t>
            </a:r>
            <a:r>
              <a:rPr lang="zh-TW" altLang="en-US" dirty="0"/>
              <a:t>對吧，那他進去系統的時候他並不會直接</a:t>
            </a:r>
            <a:r>
              <a:rPr lang="en-US" altLang="zh-TW" dirty="0"/>
              <a:t>128bit</a:t>
            </a:r>
            <a:r>
              <a:rPr lang="zh-TW" altLang="en-US" dirty="0"/>
              <a:t>就跟</a:t>
            </a:r>
            <a:r>
              <a:rPr lang="en-US" altLang="zh-TW" dirty="0"/>
              <a:t>128bit</a:t>
            </a:r>
            <a:r>
              <a:rPr lang="zh-TW" altLang="en-US" dirty="0"/>
              <a:t>的東西產生關係，他會把這</a:t>
            </a:r>
            <a:r>
              <a:rPr lang="en-US" altLang="zh-TW" dirty="0"/>
              <a:t>128bit</a:t>
            </a:r>
            <a:r>
              <a:rPr lang="zh-TW" altLang="en-US" dirty="0"/>
              <a:t>切成</a:t>
            </a:r>
            <a:r>
              <a:rPr lang="en-US" altLang="zh-TW" dirty="0"/>
              <a:t>16</a:t>
            </a:r>
            <a:r>
              <a:rPr lang="zh-TW" altLang="en-US" dirty="0"/>
              <a:t>塊。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就這邊不是有</a:t>
            </a:r>
            <a:r>
              <a:rPr lang="en-US" altLang="zh-TW" dirty="0"/>
              <a:t>16</a:t>
            </a:r>
            <a:r>
              <a:rPr lang="zh-TW" altLang="en-US" dirty="0"/>
              <a:t>宮格嗎</a:t>
            </a:r>
            <a:r>
              <a:rPr lang="en-US" altLang="zh-TW" dirty="0"/>
              <a:t>?</a:t>
            </a:r>
            <a:r>
              <a:rPr lang="zh-TW" altLang="en-US" dirty="0"/>
              <a:t>他把他切成</a:t>
            </a:r>
            <a:r>
              <a:rPr lang="en-US" altLang="zh-TW" dirty="0"/>
              <a:t>16</a:t>
            </a:r>
            <a:r>
              <a:rPr lang="zh-TW" altLang="en-US" dirty="0"/>
              <a:t>塊，然後每一塊跟另一塊去做反應。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你可以把他想成</a:t>
            </a:r>
            <a:r>
              <a:rPr lang="en-US" altLang="zh-TW" dirty="0"/>
              <a:t>16</a:t>
            </a:r>
            <a:r>
              <a:rPr lang="zh-TW" altLang="en-US" dirty="0"/>
              <a:t>個平行的人，那你一定會想說</a:t>
            </a:r>
            <a:r>
              <a:rPr lang="en-US" altLang="zh-TW" dirty="0"/>
              <a:t>AES</a:t>
            </a:r>
            <a:r>
              <a:rPr lang="zh-TW" altLang="en-US" dirty="0"/>
              <a:t>為什麼難破</a:t>
            </a:r>
            <a:r>
              <a:rPr lang="en-US" altLang="zh-TW" dirty="0"/>
              <a:t>?</a:t>
            </a:r>
          </a:p>
          <a:p>
            <a:pPr marL="158750" indent="0">
              <a:buNone/>
            </a:pPr>
            <a:r>
              <a:rPr lang="en-US" altLang="zh-TW" dirty="0"/>
              <a:t>AES</a:t>
            </a:r>
            <a:r>
              <a:rPr lang="zh-TW" altLang="en-US" dirty="0"/>
              <a:t>難破的原因就是你在</a:t>
            </a:r>
            <a:r>
              <a:rPr lang="en-US" altLang="zh-TW" dirty="0"/>
              <a:t>RUN</a:t>
            </a:r>
            <a:r>
              <a:rPr lang="zh-TW" altLang="en-US" dirty="0"/>
              <a:t>這次程式的時候，你能看的到的東西就是</a:t>
            </a:r>
            <a:r>
              <a:rPr lang="en-US" altLang="zh-TW" dirty="0"/>
              <a:t>input</a:t>
            </a:r>
            <a:r>
              <a:rPr lang="zh-TW" altLang="en-US" dirty="0"/>
              <a:t>有</a:t>
            </a:r>
            <a:r>
              <a:rPr lang="en-US" altLang="zh-TW" dirty="0"/>
              <a:t>key</a:t>
            </a:r>
            <a:r>
              <a:rPr lang="zh-TW" altLang="en-US" dirty="0"/>
              <a:t>和</a:t>
            </a:r>
            <a:r>
              <a:rPr lang="en-US" altLang="zh-TW" dirty="0"/>
              <a:t>plaintext</a:t>
            </a:r>
            <a:r>
              <a:rPr lang="zh-TW" altLang="en-US" dirty="0"/>
              <a:t>，那</a:t>
            </a:r>
            <a:r>
              <a:rPr lang="en-US" altLang="zh-TW" dirty="0"/>
              <a:t>output</a:t>
            </a:r>
            <a:r>
              <a:rPr lang="zh-TW" altLang="en-US" dirty="0"/>
              <a:t>就是出來的</a:t>
            </a:r>
            <a:r>
              <a:rPr lang="en-US" altLang="zh-TW" dirty="0"/>
              <a:t>cypher</a:t>
            </a:r>
            <a:r>
              <a:rPr lang="zh-TW" altLang="en-US" dirty="0"/>
              <a:t>，那你中間切成</a:t>
            </a:r>
            <a:r>
              <a:rPr lang="en-US" altLang="zh-TW" dirty="0"/>
              <a:t>16</a:t>
            </a:r>
            <a:r>
              <a:rPr lang="zh-TW" altLang="en-US" dirty="0"/>
              <a:t>小塊的東西都是在</a:t>
            </a:r>
            <a:r>
              <a:rPr lang="en-US" altLang="zh-TW" dirty="0"/>
              <a:t>runtime</a:t>
            </a:r>
            <a:r>
              <a:rPr lang="zh-TW" altLang="en-US" dirty="0"/>
              <a:t>發生的。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如果你沒有辦法提取中間</a:t>
            </a:r>
            <a:r>
              <a:rPr lang="en-US" altLang="zh-TW" dirty="0"/>
              <a:t>Runtime</a:t>
            </a:r>
            <a:r>
              <a:rPr lang="zh-TW" altLang="en-US" dirty="0"/>
              <a:t>的資訊，你是沒有辦法知道中間發生的事情的。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所以你只有知道</a:t>
            </a:r>
            <a:r>
              <a:rPr lang="en-US" altLang="zh-TW" dirty="0"/>
              <a:t>Input</a:t>
            </a:r>
            <a:r>
              <a:rPr lang="zh-TW" altLang="en-US" dirty="0"/>
              <a:t>的</a:t>
            </a:r>
            <a:r>
              <a:rPr lang="en-US" altLang="zh-TW" dirty="0"/>
              <a:t>key</a:t>
            </a:r>
            <a:r>
              <a:rPr lang="zh-TW" altLang="en-US" dirty="0"/>
              <a:t>和</a:t>
            </a:r>
            <a:r>
              <a:rPr lang="en-US" altLang="zh-TW" dirty="0"/>
              <a:t>plaintext</a:t>
            </a:r>
            <a:r>
              <a:rPr lang="zh-TW" altLang="en-US" dirty="0"/>
              <a:t>，還有</a:t>
            </a:r>
            <a:r>
              <a:rPr lang="en-US" altLang="zh-TW" dirty="0"/>
              <a:t>output</a:t>
            </a:r>
            <a:r>
              <a:rPr lang="zh-TW" altLang="en-US" dirty="0"/>
              <a:t>的</a:t>
            </a:r>
            <a:r>
              <a:rPr lang="en-US" altLang="zh-TW" dirty="0"/>
              <a:t>cypher</a:t>
            </a:r>
            <a:r>
              <a:rPr lang="zh-TW" altLang="en-US" dirty="0"/>
              <a:t>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然後你一案</a:t>
            </a:r>
            <a:r>
              <a:rPr lang="en-US" altLang="zh-TW" dirty="0"/>
              <a:t>run</a:t>
            </a:r>
            <a:r>
              <a:rPr lang="zh-TW" altLang="en-US" dirty="0"/>
              <a:t>那個按鈕就跑完了，</a:t>
            </a:r>
            <a:r>
              <a:rPr lang="en-US" altLang="zh-TW" dirty="0"/>
              <a:t>software</a:t>
            </a:r>
            <a:r>
              <a:rPr lang="zh-TW" altLang="en-US" dirty="0"/>
              <a:t>不是這樣嗎</a:t>
            </a:r>
            <a:r>
              <a:rPr lang="en-US" altLang="zh-TW" dirty="0"/>
              <a:t>?</a:t>
            </a:r>
          </a:p>
          <a:p>
            <a:pPr marL="158750" indent="0">
              <a:buNone/>
            </a:pPr>
            <a:r>
              <a:rPr lang="zh-TW" altLang="en-US" dirty="0"/>
              <a:t>所以，如果你是壞人，你要攻擊他的話，它的複雜度應該是</a:t>
            </a:r>
            <a:r>
              <a:rPr lang="en-US" altLang="zh-TW" dirty="0"/>
              <a:t>2</a:t>
            </a:r>
            <a:r>
              <a:rPr lang="zh-TW" altLang="en-US" dirty="0"/>
              <a:t>的</a:t>
            </a:r>
            <a:r>
              <a:rPr lang="en-US" altLang="zh-TW" dirty="0"/>
              <a:t>128</a:t>
            </a:r>
            <a:r>
              <a:rPr lang="zh-TW" altLang="en-US" dirty="0"/>
              <a:t>次方，因為他的</a:t>
            </a:r>
            <a:r>
              <a:rPr lang="en-US" altLang="zh-TW" dirty="0"/>
              <a:t>key</a:t>
            </a:r>
            <a:r>
              <a:rPr lang="zh-TW" altLang="en-US" dirty="0"/>
              <a:t>是</a:t>
            </a:r>
            <a:r>
              <a:rPr lang="en-US" altLang="zh-TW" dirty="0"/>
              <a:t>128bits</a:t>
            </a:r>
            <a:r>
              <a:rPr lang="zh-TW" altLang="en-US" dirty="0"/>
              <a:t>，就是我亂猜一直猜一直猜。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那為什麼</a:t>
            </a:r>
            <a:r>
              <a:rPr lang="en-US" altLang="zh-TW" dirty="0"/>
              <a:t>power analysis</a:t>
            </a:r>
            <a:r>
              <a:rPr lang="zh-TW" altLang="en-US" dirty="0"/>
              <a:t>他到底做了甚麼事情，可以讓他破解</a:t>
            </a:r>
            <a:r>
              <a:rPr lang="en-US" altLang="zh-TW" dirty="0"/>
              <a:t>AES</a:t>
            </a:r>
            <a:r>
              <a:rPr lang="zh-TW" altLang="en-US" dirty="0"/>
              <a:t>。</a:t>
            </a:r>
            <a:endParaRPr lang="en-US" altLang="zh-TW" dirty="0"/>
          </a:p>
          <a:p>
            <a:pPr marL="158750" indent="0">
              <a:buNone/>
            </a:pPr>
            <a:r>
              <a:rPr lang="en-US" altLang="zh-TW" dirty="0"/>
              <a:t>Power analysis</a:t>
            </a:r>
            <a:r>
              <a:rPr lang="zh-TW" altLang="en-US" dirty="0"/>
              <a:t>做的事情就是剛剛所講的，一般我們做</a:t>
            </a:r>
            <a:r>
              <a:rPr lang="en-US" altLang="zh-TW" dirty="0"/>
              <a:t>software</a:t>
            </a:r>
            <a:r>
              <a:rPr lang="zh-TW" altLang="en-US" dirty="0"/>
              <a:t>然後你按下按鈕，他就</a:t>
            </a:r>
            <a:r>
              <a:rPr lang="en-US" altLang="zh-TW" dirty="0"/>
              <a:t>run-time</a:t>
            </a:r>
            <a:r>
              <a:rPr lang="zh-TW" altLang="en-US" dirty="0"/>
              <a:t>跑完，沒有辦法看到中間值的事情，因為</a:t>
            </a:r>
            <a:r>
              <a:rPr lang="en-US" altLang="zh-TW" dirty="0"/>
              <a:t>power</a:t>
            </a:r>
            <a:r>
              <a:rPr lang="zh-TW" altLang="en-US" dirty="0"/>
              <a:t>它可以看到中間值發生的事情。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所以如果我每一塊是獨立執行的話，假設我能知道這一塊執行的時候在</a:t>
            </a:r>
            <a:r>
              <a:rPr lang="en-US" altLang="zh-TW" dirty="0"/>
              <a:t>power</a:t>
            </a:r>
            <a:r>
              <a:rPr lang="zh-TW" altLang="en-US" dirty="0"/>
              <a:t>的哪一個地方，那我是不是就有機率只把這一塊解出來。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因為這一塊是</a:t>
            </a:r>
            <a:r>
              <a:rPr lang="en-US" altLang="zh-TW" dirty="0"/>
              <a:t>8bits</a:t>
            </a:r>
            <a:r>
              <a:rPr lang="zh-TW" altLang="en-US" dirty="0"/>
              <a:t>，整塊是</a:t>
            </a:r>
            <a:r>
              <a:rPr lang="en-US" altLang="zh-TW" dirty="0"/>
              <a:t>128bits</a:t>
            </a:r>
            <a:r>
              <a:rPr lang="zh-TW" altLang="en-US" dirty="0"/>
              <a:t>，</a:t>
            </a:r>
            <a:r>
              <a:rPr lang="en-US" altLang="zh-TW" dirty="0"/>
              <a:t>2</a:t>
            </a:r>
            <a:r>
              <a:rPr lang="zh-TW" altLang="en-US" dirty="0"/>
              <a:t>的</a:t>
            </a:r>
            <a:r>
              <a:rPr lang="en-US" altLang="zh-TW" dirty="0"/>
              <a:t>128</a:t>
            </a:r>
            <a:r>
              <a:rPr lang="zh-TW" altLang="en-US" dirty="0"/>
              <a:t>次方很大，可是如果單獨能破一個</a:t>
            </a:r>
            <a:r>
              <a:rPr lang="en-US" altLang="zh-TW" dirty="0"/>
              <a:t>8bits</a:t>
            </a:r>
            <a:r>
              <a:rPr lang="zh-TW" altLang="en-US" dirty="0"/>
              <a:t>的話，他是</a:t>
            </a:r>
            <a:r>
              <a:rPr lang="en-US" altLang="zh-TW" dirty="0"/>
              <a:t>2</a:t>
            </a:r>
            <a:r>
              <a:rPr lang="zh-TW" altLang="en-US" dirty="0"/>
              <a:t>的</a:t>
            </a:r>
            <a:r>
              <a:rPr lang="en-US" altLang="zh-TW" dirty="0"/>
              <a:t>8</a:t>
            </a:r>
            <a:r>
              <a:rPr lang="zh-TW" altLang="en-US" dirty="0"/>
              <a:t>次方喔，就是</a:t>
            </a:r>
            <a:r>
              <a:rPr lang="en-US" altLang="zh-TW" dirty="0"/>
              <a:t>256</a:t>
            </a:r>
            <a:r>
              <a:rPr lang="zh-TW" altLang="en-US" dirty="0"/>
              <a:t>，就是你用手指頭數都有可能數出來的複雜度。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所以你大概能猜出來，如果</a:t>
            </a:r>
            <a:r>
              <a:rPr lang="en-US" altLang="zh-TW" dirty="0"/>
              <a:t>power analysis</a:t>
            </a:r>
            <a:r>
              <a:rPr lang="zh-TW" altLang="en-US" dirty="0"/>
              <a:t>能中間提取出這些個別資訊的話，他的複雜度要怎麼算，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應該是破了</a:t>
            </a:r>
            <a:r>
              <a:rPr lang="en-US" altLang="zh-TW" dirty="0"/>
              <a:t>16</a:t>
            </a:r>
            <a:r>
              <a:rPr lang="zh-TW" altLang="en-US" dirty="0"/>
              <a:t>次，一次破一個，一次</a:t>
            </a:r>
            <a:r>
              <a:rPr lang="en-US" altLang="zh-TW" dirty="0"/>
              <a:t>8bits</a:t>
            </a:r>
            <a:r>
              <a:rPr lang="zh-TW" altLang="en-US" dirty="0"/>
              <a:t>，所以是</a:t>
            </a:r>
            <a:r>
              <a:rPr lang="en-US" altLang="zh-TW" dirty="0"/>
              <a:t>16</a:t>
            </a:r>
            <a:r>
              <a:rPr lang="zh-TW" altLang="en-US" dirty="0"/>
              <a:t>乘以</a:t>
            </a:r>
            <a:r>
              <a:rPr lang="en-US" altLang="zh-TW" dirty="0"/>
              <a:t>2</a:t>
            </a:r>
            <a:r>
              <a:rPr lang="zh-TW" altLang="en-US" dirty="0"/>
              <a:t>的八次方，那你大概四五千這個數量級，跟原本</a:t>
            </a:r>
            <a:r>
              <a:rPr lang="en-US" altLang="zh-TW" dirty="0"/>
              <a:t>2</a:t>
            </a:r>
            <a:r>
              <a:rPr lang="zh-TW" altLang="en-US" dirty="0"/>
              <a:t>的</a:t>
            </a:r>
            <a:r>
              <a:rPr lang="en-US" altLang="zh-TW" dirty="0"/>
              <a:t>128</a:t>
            </a:r>
            <a:r>
              <a:rPr lang="zh-TW" altLang="en-US" dirty="0"/>
              <a:t>次方是天壤之別。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所以，</a:t>
            </a:r>
            <a:r>
              <a:rPr lang="en-US" altLang="zh-TW" dirty="0"/>
              <a:t>power analysis</a:t>
            </a:r>
            <a:r>
              <a:rPr lang="zh-TW" altLang="en-US" dirty="0"/>
              <a:t>在這件事上面是有戲唱的。</a:t>
            </a:r>
          </a:p>
          <a:p>
            <a:pPr marL="15875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43771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TW" altLang="en-US" dirty="0"/>
              <a:t>那我就開始講說，到底要怎麼破</a:t>
            </a:r>
            <a:r>
              <a:rPr lang="en-US" altLang="zh-TW" dirty="0"/>
              <a:t>AES</a:t>
            </a:r>
            <a:r>
              <a:rPr lang="zh-TW" altLang="en-US" dirty="0"/>
              <a:t>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首先我們先來看</a:t>
            </a:r>
            <a:r>
              <a:rPr lang="en-US" altLang="zh-TW" dirty="0"/>
              <a:t>SPA</a:t>
            </a:r>
            <a:r>
              <a:rPr lang="zh-TW" altLang="en-US" dirty="0"/>
              <a:t>。</a:t>
            </a:r>
            <a:r>
              <a:rPr lang="en-US" altLang="zh-TW" dirty="0"/>
              <a:t>SPA</a:t>
            </a:r>
            <a:r>
              <a:rPr lang="zh-TW" altLang="en-US" dirty="0"/>
              <a:t>是怎樣我們就是直接來觀察</a:t>
            </a:r>
            <a:r>
              <a:rPr lang="en-US" altLang="zh-TW" dirty="0"/>
              <a:t>trace</a:t>
            </a:r>
            <a:r>
              <a:rPr lang="zh-TW" altLang="en-US" dirty="0"/>
              <a:t>，比如說這是一個</a:t>
            </a:r>
            <a:r>
              <a:rPr lang="en-US" altLang="zh-TW" dirty="0"/>
              <a:t>AES</a:t>
            </a:r>
            <a:r>
              <a:rPr lang="zh-TW" altLang="en-US" dirty="0"/>
              <a:t>的</a:t>
            </a:r>
            <a:r>
              <a:rPr lang="en-US" altLang="zh-TW" dirty="0"/>
              <a:t>trace</a:t>
            </a:r>
            <a:r>
              <a:rPr lang="zh-TW" altLang="en-US" dirty="0"/>
              <a:t>，我們可以觀察到的是，他可能有規律地出現一切奇怪的</a:t>
            </a:r>
            <a:r>
              <a:rPr lang="en-US" altLang="zh-TW" dirty="0"/>
              <a:t>peak</a:t>
            </a:r>
            <a:r>
              <a:rPr lang="zh-TW" altLang="en-US" dirty="0"/>
              <a:t>，那沒有其他資訊。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可是這接奇怪的有規律出現的</a:t>
            </a:r>
            <a:r>
              <a:rPr lang="en-US" altLang="zh-TW" dirty="0"/>
              <a:t>peak</a:t>
            </a:r>
            <a:r>
              <a:rPr lang="zh-TW" altLang="en-US" dirty="0"/>
              <a:t>代表甚麼意思呢</a:t>
            </a:r>
            <a:r>
              <a:rPr lang="en-US" altLang="zh-TW" dirty="0"/>
              <a:t>?</a:t>
            </a:r>
          </a:p>
          <a:p>
            <a:pPr marL="158750" indent="0">
              <a:buNone/>
            </a:pPr>
            <a:r>
              <a:rPr lang="zh-TW" altLang="en-US" dirty="0"/>
              <a:t>其實是</a:t>
            </a:r>
            <a:r>
              <a:rPr lang="en-US" altLang="zh-TW" dirty="0"/>
              <a:t>AES round</a:t>
            </a:r>
            <a:r>
              <a:rPr lang="zh-TW" altLang="en-US" dirty="0"/>
              <a:t>的數目，因為</a:t>
            </a:r>
            <a:r>
              <a:rPr lang="en-US" altLang="zh-TW" dirty="0"/>
              <a:t>AES</a:t>
            </a:r>
            <a:r>
              <a:rPr lang="zh-TW" altLang="en-US" dirty="0"/>
              <a:t>不是只做一輪而已，他中間的運算是做一個</a:t>
            </a:r>
            <a:r>
              <a:rPr lang="en-US" altLang="zh-TW" dirty="0"/>
              <a:t>round</a:t>
            </a:r>
            <a:r>
              <a:rPr lang="zh-TW" altLang="en-US" dirty="0"/>
              <a:t>，做完之後他會重複一次在做一個</a:t>
            </a:r>
            <a:r>
              <a:rPr lang="en-US" altLang="zh-TW" dirty="0"/>
              <a:t>round</a:t>
            </a:r>
            <a:r>
              <a:rPr lang="zh-TW" altLang="en-US" dirty="0"/>
              <a:t>，在做下一個</a:t>
            </a:r>
            <a:r>
              <a:rPr lang="en-US" altLang="zh-TW" dirty="0"/>
              <a:t>round</a:t>
            </a:r>
            <a:r>
              <a:rPr lang="zh-TW" altLang="en-US" dirty="0"/>
              <a:t>，直到</a:t>
            </a:r>
            <a:r>
              <a:rPr lang="en-US" altLang="zh-TW" dirty="0"/>
              <a:t>10</a:t>
            </a:r>
            <a:r>
              <a:rPr lang="zh-TW" altLang="en-US" dirty="0"/>
              <a:t>次做完為止，</a:t>
            </a:r>
            <a:r>
              <a:rPr lang="en-US" altLang="zh-TW" dirty="0"/>
              <a:t>aes128</a:t>
            </a:r>
            <a:r>
              <a:rPr lang="zh-TW" altLang="en-US" dirty="0"/>
              <a:t>的話。</a:t>
            </a:r>
          </a:p>
          <a:p>
            <a:pPr marL="158750" indent="0">
              <a:buNone/>
            </a:pPr>
            <a:r>
              <a:rPr lang="zh-TW" altLang="en-US" dirty="0"/>
              <a:t>所以</a:t>
            </a:r>
            <a:r>
              <a:rPr lang="en-US" altLang="zh-TW" dirty="0"/>
              <a:t>simple analysis</a:t>
            </a:r>
            <a:r>
              <a:rPr lang="zh-TW" altLang="en-US" dirty="0"/>
              <a:t>我們能知道的是它有幾個</a:t>
            </a:r>
            <a:r>
              <a:rPr lang="en-US" altLang="zh-TW" dirty="0"/>
              <a:t>round</a:t>
            </a:r>
            <a:r>
              <a:rPr lang="zh-TW" altLang="en-US" dirty="0"/>
              <a:t>而已，那我們還不能知道他的</a:t>
            </a:r>
            <a:r>
              <a:rPr lang="en-US" altLang="zh-TW" dirty="0"/>
              <a:t>key</a:t>
            </a:r>
            <a:r>
              <a:rPr lang="zh-TW" altLang="en-US" dirty="0"/>
              <a:t>是甚麼，所以我們就要借助</a:t>
            </a:r>
            <a:r>
              <a:rPr lang="en-US" altLang="zh-TW" dirty="0"/>
              <a:t>DPA</a:t>
            </a:r>
            <a:r>
              <a:rPr lang="zh-TW" altLang="en-US" dirty="0"/>
              <a:t>。</a:t>
            </a:r>
          </a:p>
          <a:p>
            <a:pPr marL="158750" indent="0">
              <a:buNone/>
            </a:pPr>
            <a:endParaRPr lang="zh-TW" altLang="en-US" dirty="0"/>
          </a:p>
          <a:p>
            <a:pPr marL="15875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5207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zh-TW" dirty="0"/>
              <a:t>DPA</a:t>
            </a:r>
            <a:r>
              <a:rPr lang="zh-TW" altLang="en-US" dirty="0"/>
              <a:t>他是這樣子喔，他先假設一件事情，就是我們要攻擊的</a:t>
            </a:r>
            <a:r>
              <a:rPr lang="en-US" altLang="zh-TW" dirty="0"/>
              <a:t>AES CHIP</a:t>
            </a:r>
            <a:r>
              <a:rPr lang="zh-TW" altLang="en-US" dirty="0"/>
              <a:t>在這邊，他的</a:t>
            </a:r>
            <a:r>
              <a:rPr lang="en-US" altLang="zh-TW" dirty="0"/>
              <a:t>input</a:t>
            </a:r>
            <a:r>
              <a:rPr lang="zh-TW" altLang="en-US" dirty="0"/>
              <a:t>有一把</a:t>
            </a:r>
            <a:r>
              <a:rPr lang="en-US" altLang="zh-TW" dirty="0"/>
              <a:t>key</a:t>
            </a:r>
            <a:r>
              <a:rPr lang="zh-TW" altLang="en-US" dirty="0"/>
              <a:t>有一個</a:t>
            </a:r>
            <a:r>
              <a:rPr lang="en-US" altLang="zh-TW" dirty="0"/>
              <a:t>plaintext</a:t>
            </a:r>
            <a:r>
              <a:rPr lang="zh-TW" altLang="en-US" dirty="0"/>
              <a:t>，</a:t>
            </a:r>
            <a:r>
              <a:rPr lang="en-US" altLang="zh-TW" dirty="0"/>
              <a:t>output</a:t>
            </a:r>
            <a:r>
              <a:rPr lang="zh-TW" altLang="en-US" dirty="0"/>
              <a:t>是一個</a:t>
            </a:r>
            <a:r>
              <a:rPr lang="en-US" altLang="zh-TW" dirty="0"/>
              <a:t>cipher</a:t>
            </a:r>
            <a:r>
              <a:rPr lang="zh-TW" altLang="en-US" dirty="0"/>
              <a:t>，那對於攻擊者來說甚麼是未知的</a:t>
            </a:r>
            <a:r>
              <a:rPr lang="en-US" altLang="zh-TW" dirty="0"/>
              <a:t>?</a:t>
            </a:r>
          </a:p>
          <a:p>
            <a:pPr marL="158750" indent="0">
              <a:buNone/>
            </a:pPr>
            <a:r>
              <a:rPr lang="en-US" altLang="zh-TW" dirty="0"/>
              <a:t>key</a:t>
            </a:r>
            <a:r>
              <a:rPr lang="zh-TW" altLang="en-US" dirty="0"/>
              <a:t>，</a:t>
            </a:r>
            <a:r>
              <a:rPr lang="en-US" altLang="zh-TW" dirty="0"/>
              <a:t>key</a:t>
            </a:r>
            <a:r>
              <a:rPr lang="zh-TW" altLang="en-US" dirty="0"/>
              <a:t>是攻擊者最想知道的，</a:t>
            </a:r>
            <a:r>
              <a:rPr lang="en-US" altLang="zh-TW" dirty="0"/>
              <a:t>key</a:t>
            </a:r>
            <a:r>
              <a:rPr lang="zh-TW" altLang="en-US" dirty="0"/>
              <a:t>是未知的。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但是這一個攻擊的假設是</a:t>
            </a:r>
            <a:r>
              <a:rPr lang="en-US" altLang="zh-TW" dirty="0"/>
              <a:t>attacker</a:t>
            </a:r>
            <a:r>
              <a:rPr lang="zh-TW" altLang="en-US" dirty="0"/>
              <a:t>可以控制</a:t>
            </a:r>
            <a:r>
              <a:rPr lang="en-US" altLang="zh-TW" dirty="0"/>
              <a:t>plaintext</a:t>
            </a:r>
            <a:r>
              <a:rPr lang="zh-TW" altLang="en-US" dirty="0"/>
              <a:t>，那是甚麼情景呢</a:t>
            </a:r>
            <a:r>
              <a:rPr lang="en-US" altLang="zh-TW" dirty="0"/>
              <a:t>?</a:t>
            </a:r>
          </a:p>
          <a:p>
            <a:pPr marL="158750" indent="0">
              <a:buNone/>
            </a:pPr>
            <a:r>
              <a:rPr lang="zh-TW" altLang="en-US" dirty="0"/>
              <a:t>就是你把一個</a:t>
            </a:r>
            <a:r>
              <a:rPr lang="en-US" altLang="zh-TW" dirty="0"/>
              <a:t>IOT</a:t>
            </a:r>
            <a:r>
              <a:rPr lang="zh-TW" altLang="en-US" dirty="0"/>
              <a:t>的</a:t>
            </a:r>
            <a:r>
              <a:rPr lang="en-US" altLang="zh-TW" dirty="0"/>
              <a:t>sensor</a:t>
            </a:r>
            <a:r>
              <a:rPr lang="zh-TW" altLang="en-US" dirty="0"/>
              <a:t>擺在戶外，那</a:t>
            </a:r>
            <a:r>
              <a:rPr lang="en-US" altLang="zh-TW" dirty="0"/>
              <a:t>attacker</a:t>
            </a:r>
            <a:r>
              <a:rPr lang="zh-TW" altLang="en-US" dirty="0"/>
              <a:t>過去接觸那個</a:t>
            </a:r>
            <a:r>
              <a:rPr lang="en-US" altLang="zh-TW" dirty="0"/>
              <a:t>IOT</a:t>
            </a:r>
            <a:r>
              <a:rPr lang="zh-TW" altLang="en-US" dirty="0"/>
              <a:t>的</a:t>
            </a:r>
            <a:r>
              <a:rPr lang="en-US" altLang="zh-TW" dirty="0"/>
              <a:t>device</a:t>
            </a:r>
            <a:r>
              <a:rPr lang="zh-TW" altLang="en-US" dirty="0"/>
              <a:t>，他已經控制的了他，他可以控制他的</a:t>
            </a:r>
            <a:r>
              <a:rPr lang="en-US" altLang="zh-TW" dirty="0"/>
              <a:t>PLAINTEXT</a:t>
            </a:r>
            <a:r>
              <a:rPr lang="zh-TW" altLang="en-US" dirty="0"/>
              <a:t>的</a:t>
            </a:r>
            <a:r>
              <a:rPr lang="en-US" altLang="zh-TW" dirty="0"/>
              <a:t>input</a:t>
            </a:r>
            <a:r>
              <a:rPr lang="zh-TW" altLang="en-US" dirty="0"/>
              <a:t>，但他不知道</a:t>
            </a:r>
            <a:r>
              <a:rPr lang="en-US" altLang="zh-TW" dirty="0"/>
              <a:t>KEY</a:t>
            </a:r>
            <a:r>
              <a:rPr lang="zh-TW" altLang="en-US" dirty="0"/>
              <a:t>是甚麼，這是第一個假設。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再來的假設是，下面這邊是不是有一個</a:t>
            </a:r>
            <a:r>
              <a:rPr lang="en-US" altLang="zh-TW" dirty="0"/>
              <a:t>power prediction</a:t>
            </a:r>
            <a:r>
              <a:rPr lang="zh-TW" altLang="en-US" dirty="0"/>
              <a:t>的</a:t>
            </a:r>
            <a:r>
              <a:rPr lang="en-US" altLang="zh-TW" dirty="0"/>
              <a:t>model</a:t>
            </a:r>
            <a:r>
              <a:rPr lang="zh-TW" altLang="en-US" dirty="0"/>
              <a:t>，</a:t>
            </a:r>
            <a:r>
              <a:rPr lang="en-US" altLang="zh-TW" dirty="0"/>
              <a:t>power prediction model</a:t>
            </a:r>
            <a:r>
              <a:rPr lang="zh-TW" altLang="en-US" dirty="0"/>
              <a:t>是這樣的，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因為我們想要用一個數學的模型去預測說我們的</a:t>
            </a:r>
            <a:r>
              <a:rPr lang="en-US" altLang="zh-TW" dirty="0"/>
              <a:t>power</a:t>
            </a:r>
            <a:r>
              <a:rPr lang="zh-TW" altLang="en-US" dirty="0"/>
              <a:t>大概是多少，那數學的模型一定是要模擬電路的某一些部位。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那跟</a:t>
            </a:r>
            <a:r>
              <a:rPr lang="en-US" altLang="zh-TW" dirty="0"/>
              <a:t>key</a:t>
            </a:r>
            <a:r>
              <a:rPr lang="zh-TW" altLang="en-US" dirty="0"/>
              <a:t>最有關的部位就是</a:t>
            </a:r>
            <a:r>
              <a:rPr lang="en-US" altLang="zh-TW" dirty="0" err="1"/>
              <a:t>addroundkey</a:t>
            </a:r>
            <a:r>
              <a:rPr lang="zh-TW" altLang="en-US" dirty="0"/>
              <a:t>的那個步驟，就是</a:t>
            </a:r>
            <a:r>
              <a:rPr lang="en-US" altLang="zh-TW" dirty="0"/>
              <a:t>round key</a:t>
            </a:r>
            <a:r>
              <a:rPr lang="zh-TW" altLang="en-US" dirty="0"/>
              <a:t>跟</a:t>
            </a:r>
            <a:r>
              <a:rPr lang="en-US" altLang="zh-TW" dirty="0"/>
              <a:t>plaintext</a:t>
            </a:r>
            <a:r>
              <a:rPr lang="zh-TW" altLang="en-US" dirty="0"/>
              <a:t>做</a:t>
            </a:r>
            <a:r>
              <a:rPr lang="en-US" altLang="zh-TW" dirty="0" err="1"/>
              <a:t>xor</a:t>
            </a:r>
            <a:r>
              <a:rPr lang="zh-TW" altLang="en-US" dirty="0"/>
              <a:t>的這個步驟，因為他直接跟他有關麻。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那再來就是他經過一個</a:t>
            </a:r>
            <a:r>
              <a:rPr lang="en-US" altLang="zh-TW" dirty="0"/>
              <a:t>non-linear</a:t>
            </a:r>
            <a:r>
              <a:rPr lang="zh-TW" altLang="en-US" dirty="0"/>
              <a:t>的</a:t>
            </a:r>
            <a:r>
              <a:rPr lang="en-US" altLang="zh-TW" dirty="0"/>
              <a:t>s-box</a:t>
            </a:r>
            <a:r>
              <a:rPr lang="zh-TW" altLang="en-US" dirty="0"/>
              <a:t>，所以這整串剛好這個地方是跟</a:t>
            </a:r>
            <a:r>
              <a:rPr lang="en-US" altLang="zh-TW" dirty="0"/>
              <a:t>power</a:t>
            </a:r>
            <a:r>
              <a:rPr lang="zh-TW" altLang="en-US" dirty="0"/>
              <a:t>最有關的地方，所以</a:t>
            </a:r>
            <a:r>
              <a:rPr lang="en-US" altLang="zh-TW" dirty="0"/>
              <a:t>power prediction model</a:t>
            </a:r>
            <a:r>
              <a:rPr lang="zh-TW" altLang="en-US" dirty="0"/>
              <a:t>肯定跟他有關麻。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那我們總不能拿這邊運算出來的值直接當</a:t>
            </a:r>
            <a:r>
              <a:rPr lang="en-US" altLang="zh-TW" dirty="0"/>
              <a:t>power prediction</a:t>
            </a:r>
            <a:r>
              <a:rPr lang="zh-TW" altLang="en-US" dirty="0"/>
              <a:t>的答案阿，我們要用一些跟</a:t>
            </a:r>
            <a:r>
              <a:rPr lang="en-US" altLang="zh-TW" dirty="0"/>
              <a:t>power</a:t>
            </a:r>
            <a:r>
              <a:rPr lang="zh-TW" altLang="en-US" dirty="0"/>
              <a:t>更有連接的東西，那其中一種叫做</a:t>
            </a:r>
            <a:r>
              <a:rPr lang="en-US" altLang="zh-TW" dirty="0"/>
              <a:t>hamming weight</a:t>
            </a:r>
            <a:r>
              <a:rPr lang="zh-TW" altLang="en-US" dirty="0"/>
              <a:t>，就是說比如我現在有</a:t>
            </a:r>
            <a:r>
              <a:rPr lang="en-US" altLang="zh-TW" dirty="0"/>
              <a:t>8</a:t>
            </a:r>
            <a:r>
              <a:rPr lang="zh-TW" altLang="en-US" dirty="0"/>
              <a:t>個</a:t>
            </a:r>
            <a:r>
              <a:rPr lang="en-US" altLang="zh-TW" dirty="0"/>
              <a:t>bits</a:t>
            </a:r>
            <a:r>
              <a:rPr lang="zh-TW" altLang="en-US" dirty="0"/>
              <a:t>，那去數他</a:t>
            </a:r>
            <a:r>
              <a:rPr lang="en-US" altLang="zh-TW" dirty="0"/>
              <a:t>8</a:t>
            </a:r>
            <a:r>
              <a:rPr lang="zh-TW" altLang="en-US" dirty="0"/>
              <a:t>個</a:t>
            </a:r>
            <a:r>
              <a:rPr lang="en-US" altLang="zh-TW" dirty="0"/>
              <a:t>bits</a:t>
            </a:r>
            <a:r>
              <a:rPr lang="zh-TW" altLang="en-US" dirty="0"/>
              <a:t>一個數目，那一的數目越多他</a:t>
            </a:r>
            <a:r>
              <a:rPr lang="en-US" altLang="zh-TW" dirty="0"/>
              <a:t>power</a:t>
            </a:r>
            <a:r>
              <a:rPr lang="zh-TW" altLang="en-US" dirty="0"/>
              <a:t>會越大，一的數目越少他</a:t>
            </a:r>
            <a:r>
              <a:rPr lang="en-US" altLang="zh-TW" dirty="0"/>
              <a:t>power</a:t>
            </a:r>
            <a:r>
              <a:rPr lang="zh-TW" altLang="en-US" dirty="0"/>
              <a:t>會越小。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那就是說我們把這個運算算出來之後，因為</a:t>
            </a:r>
            <a:r>
              <a:rPr lang="en-US" altLang="zh-TW" dirty="0"/>
              <a:t>attacker</a:t>
            </a:r>
            <a:r>
              <a:rPr lang="zh-TW" altLang="en-US" dirty="0"/>
              <a:t>知道</a:t>
            </a:r>
            <a:r>
              <a:rPr lang="en-US" altLang="zh-TW" dirty="0"/>
              <a:t>plaintext</a:t>
            </a:r>
            <a:r>
              <a:rPr lang="zh-TW" altLang="en-US" dirty="0"/>
              <a:t>，他不知道</a:t>
            </a:r>
            <a:r>
              <a:rPr lang="en-US" altLang="zh-TW" dirty="0"/>
              <a:t>key</a:t>
            </a:r>
            <a:r>
              <a:rPr lang="zh-TW" altLang="en-US" dirty="0"/>
              <a:t>，然後但是因為這邊只有</a:t>
            </a:r>
            <a:r>
              <a:rPr lang="en-US" altLang="zh-TW" dirty="0"/>
              <a:t>8bits</a:t>
            </a:r>
            <a:r>
              <a:rPr lang="zh-TW" altLang="en-US" dirty="0"/>
              <a:t>，剛剛有說這邊整把是</a:t>
            </a:r>
            <a:r>
              <a:rPr lang="en-US" altLang="zh-TW" dirty="0"/>
              <a:t>128</a:t>
            </a:r>
            <a:r>
              <a:rPr lang="zh-TW" altLang="en-US" dirty="0"/>
              <a:t>可是我們只破</a:t>
            </a:r>
            <a:r>
              <a:rPr lang="en-US" altLang="zh-TW" dirty="0"/>
              <a:t>16</a:t>
            </a:r>
            <a:r>
              <a:rPr lang="zh-TW" altLang="en-US" dirty="0"/>
              <a:t>個的其中一個</a:t>
            </a:r>
            <a:r>
              <a:rPr lang="en-US" altLang="zh-TW" dirty="0"/>
              <a:t>s-box</a:t>
            </a:r>
            <a:r>
              <a:rPr lang="zh-TW" altLang="en-US" dirty="0"/>
              <a:t>，那個這東西就是</a:t>
            </a:r>
            <a:r>
              <a:rPr lang="en-US" altLang="zh-TW" dirty="0"/>
              <a:t>8bit</a:t>
            </a:r>
            <a:r>
              <a:rPr lang="zh-TW" altLang="en-US" dirty="0"/>
              <a:t>，所以他</a:t>
            </a:r>
            <a:r>
              <a:rPr lang="en-US" altLang="zh-TW" dirty="0"/>
              <a:t>8bit</a:t>
            </a:r>
            <a:r>
              <a:rPr lang="zh-TW" altLang="en-US" dirty="0"/>
              <a:t>只要亂猜，他從</a:t>
            </a:r>
            <a:r>
              <a:rPr lang="en-US" altLang="zh-TW" dirty="0"/>
              <a:t>0</a:t>
            </a:r>
            <a:r>
              <a:rPr lang="zh-TW" altLang="en-US" dirty="0"/>
              <a:t>然後跟他</a:t>
            </a:r>
            <a:r>
              <a:rPr lang="en-US" altLang="zh-TW" dirty="0" err="1"/>
              <a:t>Xor</a:t>
            </a:r>
            <a:r>
              <a:rPr lang="zh-TW" altLang="en-US" dirty="0"/>
              <a:t>經過</a:t>
            </a:r>
            <a:r>
              <a:rPr lang="en-US" altLang="zh-TW" dirty="0"/>
              <a:t>s-box</a:t>
            </a:r>
            <a:r>
              <a:rPr lang="zh-TW" altLang="en-US" dirty="0"/>
              <a:t>，然後再算</a:t>
            </a:r>
            <a:r>
              <a:rPr lang="en-US" altLang="zh-TW" dirty="0"/>
              <a:t>hamming weight</a:t>
            </a:r>
            <a:r>
              <a:rPr lang="zh-TW" altLang="en-US" dirty="0"/>
              <a:t>的值，丟進去，然後</a:t>
            </a:r>
            <a:r>
              <a:rPr lang="en-US" altLang="zh-TW" dirty="0"/>
              <a:t>1</a:t>
            </a:r>
            <a:r>
              <a:rPr lang="zh-TW" altLang="en-US" dirty="0"/>
              <a:t>跟</a:t>
            </a:r>
            <a:r>
              <a:rPr lang="en-US" altLang="zh-TW" dirty="0"/>
              <a:t>plaintext</a:t>
            </a:r>
            <a:r>
              <a:rPr lang="zh-TW" altLang="en-US" dirty="0"/>
              <a:t>做</a:t>
            </a:r>
            <a:r>
              <a:rPr lang="en-US" altLang="zh-TW" dirty="0" err="1"/>
              <a:t>xor</a:t>
            </a:r>
            <a:r>
              <a:rPr lang="zh-TW" altLang="en-US" dirty="0"/>
              <a:t>，經過</a:t>
            </a:r>
            <a:r>
              <a:rPr lang="en-US" altLang="zh-TW" dirty="0"/>
              <a:t>s-box</a:t>
            </a:r>
            <a:r>
              <a:rPr lang="zh-TW" altLang="en-US" dirty="0"/>
              <a:t>的值丟進去，然後他就可以建一個</a:t>
            </a:r>
            <a:r>
              <a:rPr lang="en-US" altLang="zh-TW" dirty="0"/>
              <a:t>model</a:t>
            </a:r>
            <a:r>
              <a:rPr lang="zh-TW" altLang="en-US" dirty="0"/>
              <a:t>了，然後我們再去看他</a:t>
            </a:r>
            <a:r>
              <a:rPr lang="en-US" altLang="zh-TW" dirty="0"/>
              <a:t>0~255</a:t>
            </a:r>
            <a:r>
              <a:rPr lang="zh-TW" altLang="en-US" dirty="0"/>
              <a:t>的資料誰的</a:t>
            </a:r>
            <a:r>
              <a:rPr lang="en-US" altLang="zh-TW" dirty="0"/>
              <a:t>correlation</a:t>
            </a:r>
            <a:r>
              <a:rPr lang="zh-TW" altLang="en-US" dirty="0"/>
              <a:t>跟</a:t>
            </a:r>
            <a:r>
              <a:rPr lang="en-US" altLang="zh-TW" dirty="0"/>
              <a:t>power trace</a:t>
            </a:r>
            <a:r>
              <a:rPr lang="zh-TW" altLang="en-US" dirty="0"/>
              <a:t>最高，那個肯定就是答案。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在簡單講一次。就是這邊需要一個數學的</a:t>
            </a:r>
            <a:r>
              <a:rPr lang="en-US" altLang="zh-TW" dirty="0"/>
              <a:t>model</a:t>
            </a:r>
            <a:r>
              <a:rPr lang="zh-TW" altLang="en-US" dirty="0"/>
              <a:t>算出</a:t>
            </a:r>
            <a:r>
              <a:rPr lang="en-US" altLang="zh-TW" dirty="0"/>
              <a:t>power</a:t>
            </a:r>
            <a:r>
              <a:rPr lang="zh-TW" altLang="en-US" dirty="0"/>
              <a:t>的資料，它存在這裡，這邊可能有</a:t>
            </a:r>
            <a:r>
              <a:rPr lang="en-US" altLang="zh-TW" dirty="0"/>
              <a:t>256</a:t>
            </a:r>
            <a:r>
              <a:rPr lang="zh-TW" altLang="en-US" dirty="0"/>
              <a:t>列，然後這邊有</a:t>
            </a:r>
            <a:r>
              <a:rPr lang="en-US" altLang="zh-TW" dirty="0"/>
              <a:t>16</a:t>
            </a:r>
            <a:r>
              <a:rPr lang="zh-TW" altLang="en-US" dirty="0"/>
              <a:t>行，因為有</a:t>
            </a:r>
            <a:r>
              <a:rPr lang="en-US" altLang="zh-TW" dirty="0"/>
              <a:t>16</a:t>
            </a:r>
            <a:r>
              <a:rPr lang="zh-TW" altLang="en-US" dirty="0"/>
              <a:t>個</a:t>
            </a:r>
            <a:r>
              <a:rPr lang="en-US" altLang="zh-TW" dirty="0"/>
              <a:t>box</a:t>
            </a:r>
            <a:r>
              <a:rPr lang="zh-TW" altLang="en-US" dirty="0"/>
              <a:t>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那他存了這些資料後，去跟量到的</a:t>
            </a:r>
            <a:r>
              <a:rPr lang="en-US" altLang="zh-TW" dirty="0"/>
              <a:t>power trace</a:t>
            </a:r>
            <a:r>
              <a:rPr lang="zh-TW" altLang="en-US" dirty="0"/>
              <a:t>，他丟一樣的</a:t>
            </a:r>
            <a:r>
              <a:rPr lang="en-US" altLang="zh-TW" dirty="0"/>
              <a:t>plaintext</a:t>
            </a:r>
            <a:r>
              <a:rPr lang="zh-TW" altLang="en-US" dirty="0"/>
              <a:t>給他，不知道</a:t>
            </a:r>
            <a:r>
              <a:rPr lang="en-US" altLang="zh-TW" dirty="0"/>
              <a:t>key</a:t>
            </a:r>
            <a:r>
              <a:rPr lang="zh-TW" altLang="en-US" dirty="0"/>
              <a:t>，然後量到一堆</a:t>
            </a:r>
            <a:r>
              <a:rPr lang="en-US" altLang="zh-TW" dirty="0"/>
              <a:t>power trace</a:t>
            </a:r>
            <a:r>
              <a:rPr lang="zh-TW" altLang="en-US" dirty="0"/>
              <a:t>，他用這個</a:t>
            </a:r>
            <a:r>
              <a:rPr lang="en-US" altLang="zh-TW" dirty="0"/>
              <a:t>matrix</a:t>
            </a:r>
            <a:r>
              <a:rPr lang="zh-TW" altLang="en-US" dirty="0"/>
              <a:t>去跟這個量到</a:t>
            </a:r>
            <a:r>
              <a:rPr lang="en-US" altLang="zh-TW" dirty="0"/>
              <a:t>power trace</a:t>
            </a:r>
            <a:r>
              <a:rPr lang="zh-TW" altLang="en-US" dirty="0"/>
              <a:t>去做</a:t>
            </a:r>
            <a:r>
              <a:rPr lang="en-US" altLang="zh-TW" dirty="0"/>
              <a:t>correlation</a:t>
            </a:r>
            <a:r>
              <a:rPr lang="zh-TW" altLang="en-US" dirty="0"/>
              <a:t>，其中一條的答案，他相對於這個</a:t>
            </a:r>
            <a:r>
              <a:rPr lang="en-US" altLang="zh-TW" dirty="0"/>
              <a:t>power trace</a:t>
            </a:r>
            <a:r>
              <a:rPr lang="zh-TW" altLang="en-US" dirty="0"/>
              <a:t>的</a:t>
            </a:r>
            <a:r>
              <a:rPr lang="en-US" altLang="zh-TW" dirty="0"/>
              <a:t>correlation</a:t>
            </a:r>
            <a:r>
              <a:rPr lang="zh-TW" altLang="en-US" dirty="0"/>
              <a:t>會飆高，那那條的答案，也就是他猜得這個其中一把</a:t>
            </a:r>
            <a:r>
              <a:rPr lang="en-US" altLang="zh-TW" dirty="0"/>
              <a:t>key</a:t>
            </a:r>
            <a:r>
              <a:rPr lang="zh-TW" altLang="en-US" dirty="0"/>
              <a:t>，</a:t>
            </a:r>
            <a:r>
              <a:rPr lang="en-US" altLang="zh-TW" dirty="0"/>
              <a:t>256</a:t>
            </a:r>
            <a:r>
              <a:rPr lang="zh-TW" altLang="en-US" dirty="0"/>
              <a:t>個候選的其中一個，他就出爐了。</a:t>
            </a:r>
            <a:endParaRPr lang="en-US" altLang="zh-TW" dirty="0"/>
          </a:p>
          <a:p>
            <a:pPr marL="158750" indent="0">
              <a:buNone/>
            </a:pPr>
            <a:r>
              <a:rPr lang="zh-TW" altLang="en-US" dirty="0"/>
              <a:t>我們就會覺得他是這組</a:t>
            </a:r>
            <a:r>
              <a:rPr lang="en-US" altLang="zh-TW" dirty="0" err="1"/>
              <a:t>addroundkey</a:t>
            </a:r>
            <a:r>
              <a:rPr lang="zh-TW" altLang="en-US" dirty="0"/>
              <a:t>的答案，那你只要猜</a:t>
            </a:r>
            <a:r>
              <a:rPr lang="en-US" altLang="zh-TW" dirty="0"/>
              <a:t>16</a:t>
            </a:r>
            <a:r>
              <a:rPr lang="zh-TW" altLang="en-US" dirty="0"/>
              <a:t>次就全部猜出來了。</a:t>
            </a:r>
          </a:p>
          <a:p>
            <a:pPr marL="15875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6487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592850" y="1040150"/>
            <a:ext cx="5958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6000" dirty="0">
                <a:latin typeface="DFKai-SB"/>
                <a:ea typeface="DFKai-SB"/>
                <a:cs typeface="DFKai-SB"/>
                <a:sym typeface="DFKai-SB"/>
              </a:rPr>
              <a:t>利用功率消耗</a:t>
            </a:r>
            <a:br>
              <a:rPr lang="zh-TW" sz="6000" dirty="0">
                <a:latin typeface="DFKai-SB"/>
                <a:ea typeface="DFKai-SB"/>
                <a:cs typeface="DFKai-SB"/>
                <a:sym typeface="DFKai-SB"/>
              </a:rPr>
            </a:br>
            <a:r>
              <a:rPr lang="zh-TW" sz="6000" dirty="0">
                <a:latin typeface="DFKai-SB"/>
                <a:ea typeface="DFKai-SB"/>
                <a:cs typeface="DFKai-SB"/>
                <a:sym typeface="DFKai-SB"/>
              </a:rPr>
              <a:t>分析破解</a:t>
            </a:r>
            <a:r>
              <a:rPr lang="zh-TW" sz="6000" dirty="0">
                <a:latin typeface="Times"/>
                <a:ea typeface="Times"/>
                <a:cs typeface="Times"/>
                <a:sym typeface="Times"/>
              </a:rPr>
              <a:t>AES</a:t>
            </a:r>
            <a:endParaRPr sz="6000" dirty="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91350" y="3273473"/>
            <a:ext cx="53613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zh-TW" sz="2000" dirty="0">
                <a:latin typeface="DFKai-SB"/>
                <a:ea typeface="DFKai-SB"/>
                <a:cs typeface="DFKai-SB"/>
                <a:sym typeface="DFKai-SB"/>
              </a:rPr>
              <a:t>311605012 機器人碩士 楊曜瑋</a:t>
            </a:r>
            <a:endParaRPr lang="en-US" altLang="zh-TW" sz="2000" dirty="0">
              <a:latin typeface="DFKai-SB"/>
              <a:ea typeface="DFKai-SB"/>
              <a:cs typeface="DFKai-SB"/>
              <a:sym typeface="DFKai-SB"/>
            </a:endParaRPr>
          </a:p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US" altLang="zh-TW" sz="2000" dirty="0">
                <a:latin typeface="DFKai-SB"/>
                <a:ea typeface="DFKai-SB"/>
                <a:cs typeface="DFKai-SB"/>
                <a:sym typeface="DFKai-SB"/>
              </a:rPr>
              <a:t>310510213 </a:t>
            </a:r>
            <a:r>
              <a:rPr lang="zh-TW" altLang="en-US" sz="2000" dirty="0">
                <a:latin typeface="DFKai-SB"/>
                <a:ea typeface="DFKai-SB"/>
                <a:cs typeface="DFKai-SB"/>
                <a:sym typeface="DFKai-SB"/>
              </a:rPr>
              <a:t>電子碩     米嘉萱</a:t>
            </a:r>
          </a:p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zh-TW" sz="2000" dirty="0">
                <a:latin typeface="DFKai-SB"/>
                <a:ea typeface="DFKai-SB"/>
                <a:cs typeface="DFKai-SB"/>
                <a:sym typeface="DFKai-SB"/>
              </a:rPr>
              <a:t>110550114 資工系</a:t>
            </a:r>
            <a:r>
              <a:rPr lang="zh-TW" altLang="en-US" sz="2000" dirty="0">
                <a:latin typeface="DFKai-SB"/>
                <a:ea typeface="DFKai-SB"/>
                <a:cs typeface="DFKai-SB"/>
                <a:sym typeface="DFKai-SB"/>
              </a:rPr>
              <a:t>    </a:t>
            </a:r>
            <a:r>
              <a:rPr lang="zh-TW" sz="2000" dirty="0">
                <a:latin typeface="DFKai-SB"/>
                <a:ea typeface="DFKai-SB"/>
                <a:cs typeface="DFKai-SB"/>
                <a:sym typeface="DFKai-SB"/>
              </a:rPr>
              <a:t> 吳錦麟</a:t>
            </a:r>
            <a:endParaRPr sz="2000" dirty="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3069000" y="2719373"/>
            <a:ext cx="3006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rgbClr val="AF7B51"/>
                </a:solidFill>
                <a:latin typeface="DFKai-SB"/>
                <a:ea typeface="DFKai-SB"/>
                <a:cs typeface="DFKai-SB"/>
                <a:sym typeface="DFKai-SB"/>
              </a:rPr>
              <a:t>隊名:</a:t>
            </a:r>
            <a:r>
              <a:rPr lang="zh-TW" sz="2400" dirty="0">
                <a:solidFill>
                  <a:srgbClr val="AF7B51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隊名好難想</a:t>
            </a:r>
            <a:endParaRPr sz="2400" dirty="0">
              <a:solidFill>
                <a:srgbClr val="AF7B5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09"/>
    </mc:Choice>
    <mc:Fallback xmlns="">
      <p:transition spd="slow" advTm="2400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BAC779-6159-4326-B4CB-4B5E0F566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530609"/>
            <a:ext cx="7505700" cy="954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 Power Analysis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4CBA54B-862D-4E67-AFAA-2F8E49F50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397" y="1485209"/>
            <a:ext cx="7709206" cy="296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3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BAC779-6159-4326-B4CB-4B5E0F566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530609"/>
            <a:ext cx="7505700" cy="954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 of interest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E8120D47-64A5-4631-BB9C-E741B3D7B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849" y="1121624"/>
            <a:ext cx="5426302" cy="35953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5539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BAC779-6159-4326-B4CB-4B5E0F566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530609"/>
            <a:ext cx="7505700" cy="954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无标题视频——使用Clipchamp制作">
            <a:hlinkClick r:id="" action="ppaction://media"/>
            <a:extLst>
              <a:ext uri="{FF2B5EF4-FFF2-40B4-BE49-F238E27FC236}">
                <a16:creationId xmlns:a16="http://schemas.microsoft.com/office/drawing/2014/main" id="{99B22FD4-7459-4588-AD8C-38597ADF6B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8355" b="9055"/>
          <a:stretch/>
        </p:blipFill>
        <p:spPr>
          <a:xfrm>
            <a:off x="819150" y="1240573"/>
            <a:ext cx="7459081" cy="346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487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BAC779-6159-4326-B4CB-4B5E0F566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530609"/>
            <a:ext cx="7505700" cy="954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correlation vs. the number of traces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5">
            <a:extLst>
              <a:ext uri="{FF2B5EF4-FFF2-40B4-BE49-F238E27FC236}">
                <a16:creationId xmlns:a16="http://schemas.microsoft.com/office/drawing/2014/main" id="{289D9DFC-5E28-43D5-BEAC-781242D89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386" y="1220131"/>
            <a:ext cx="5229227" cy="34861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8585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72D2D0-51E8-4A76-9E95-9780ED11D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of DPA Resisting Techniques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66ECD0-6541-46DF-8BCF-6FE49EB8C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150" y="1821300"/>
            <a:ext cx="7505700" cy="2448000"/>
          </a:xfrm>
        </p:spPr>
        <p:txBody>
          <a:bodyPr>
            <a:normAutofit/>
          </a:bodyPr>
          <a:lstStyle/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On-Chip Signal Suppression</a:t>
            </a:r>
          </a:p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Supply Voltage Variation</a:t>
            </a:r>
          </a:p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Delay Insertion</a:t>
            </a:r>
          </a:p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Secured S-box Using Fourier Transform</a:t>
            </a:r>
          </a:p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Masking countermeasure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51439A1-44F0-4BDA-934F-EDCB55C81C47}"/>
              </a:ext>
            </a:extLst>
          </p:cNvPr>
          <p:cNvSpPr/>
          <p:nvPr/>
        </p:nvSpPr>
        <p:spPr>
          <a:xfrm>
            <a:off x="819150" y="3961523"/>
            <a:ext cx="553036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tx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https://link.springer.com/chapter/10.1007/978-81-322-2247-7_36</a:t>
            </a:r>
            <a:endParaRPr lang="zh-TW" altLang="en-US" dirty="0">
              <a:solidFill>
                <a:schemeClr val="tx1">
                  <a:lumMod val="6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960CAFA-8916-44C3-95CE-9FEE03A98FC4}"/>
              </a:ext>
            </a:extLst>
          </p:cNvPr>
          <p:cNvSpPr/>
          <p:nvPr/>
        </p:nvSpPr>
        <p:spPr>
          <a:xfrm>
            <a:off x="819150" y="4297900"/>
            <a:ext cx="52490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https://link.springer.com/chapter/10.1007/3-540-36400-5_16</a:t>
            </a:r>
          </a:p>
        </p:txBody>
      </p:sp>
    </p:spTree>
    <p:extLst>
      <p:ext uri="{BB962C8B-B14F-4D97-AF65-F5344CB8AC3E}">
        <p14:creationId xmlns:p14="http://schemas.microsoft.com/office/powerpoint/2010/main" val="3117471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72D2D0-51E8-4A76-9E95-9780ED11D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the efficiency of Side Channel Attack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66ECD0-6541-46DF-8BCF-6FE49EB8C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150" y="1674202"/>
            <a:ext cx="7505700" cy="244800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</a:p>
          <a:p>
            <a:pPr>
              <a:lnSpc>
                <a:spcPct val="200000"/>
              </a:lnSpc>
            </a:pP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endParaRPr lang="zh-TW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EF9798C-947A-46B1-B261-EDD07D1E02D1}"/>
              </a:ext>
            </a:extLst>
          </p:cNvPr>
          <p:cNvSpPr/>
          <p:nvPr/>
        </p:nvSpPr>
        <p:spPr>
          <a:xfrm>
            <a:off x="935926" y="3766092"/>
            <a:ext cx="42739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tx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https://onlinelibrary.wiley.com/doi/abs/10.1002/cta.3583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770CBBB-AAF0-4C4F-911A-9ED0EAEE20E8}"/>
              </a:ext>
            </a:extLst>
          </p:cNvPr>
          <p:cNvSpPr/>
          <p:nvPr/>
        </p:nvSpPr>
        <p:spPr>
          <a:xfrm>
            <a:off x="935926" y="4111073"/>
            <a:ext cx="53369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tx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https://link.springer.com/article/10.1007/s11704-020-0209-4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FEADDA0-A713-4BE1-8A71-37B14A794F9A}"/>
              </a:ext>
            </a:extLst>
          </p:cNvPr>
          <p:cNvSpPr/>
          <p:nvPr/>
        </p:nvSpPr>
        <p:spPr>
          <a:xfrm>
            <a:off x="935926" y="4440806"/>
            <a:ext cx="40959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tx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https://ieeexplore.ieee.org/abstract/document/9424361</a:t>
            </a:r>
          </a:p>
        </p:txBody>
      </p:sp>
    </p:spTree>
    <p:extLst>
      <p:ext uri="{BB962C8B-B14F-4D97-AF65-F5344CB8AC3E}">
        <p14:creationId xmlns:p14="http://schemas.microsoft.com/office/powerpoint/2010/main" val="35822709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2F3D9F-CF55-4CB4-90CA-95B073C0F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24C3425-4727-4A8B-8AB0-7219D0674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150" y="1771600"/>
            <a:ext cx="7505700" cy="2448000"/>
          </a:xfrm>
        </p:spPr>
        <p:txBody>
          <a:bodyPr/>
          <a:lstStyle/>
          <a:p>
            <a:pPr lvl="0">
              <a:buClr>
                <a:srgbClr val="233A44"/>
              </a:buClr>
            </a:pPr>
            <a:r>
              <a:rPr lang="en-US" altLang="zh-TW" sz="1800" dirty="0">
                <a:solidFill>
                  <a:srgbClr val="233A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difficult to obtain data directly from the hardware.</a:t>
            </a:r>
          </a:p>
          <a:p>
            <a:pPr lvl="0">
              <a:buClr>
                <a:srgbClr val="233A44"/>
              </a:buClr>
            </a:pPr>
            <a:r>
              <a:rPr lang="en-US" altLang="zh-TW" sz="1800" dirty="0">
                <a:solidFill>
                  <a:srgbClr val="233A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collecting data, it is easy to break the ciphertext.</a:t>
            </a:r>
          </a:p>
          <a:p>
            <a:pPr lvl="0">
              <a:buClr>
                <a:srgbClr val="233A44"/>
              </a:buClr>
            </a:pPr>
            <a:r>
              <a:rPr lang="en-US" altLang="zh-TW" sz="1800" dirty="0">
                <a:solidFill>
                  <a:srgbClr val="233A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Although we only tested AES, this attack method can be applied to other encryption algorithms.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16820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B5BCBF7-340F-4E9A-A3A5-4490581A9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59833" y="1639990"/>
            <a:ext cx="5424334" cy="1863520"/>
          </a:xfrm>
        </p:spPr>
        <p:txBody>
          <a:bodyPr>
            <a:normAutofit/>
          </a:bodyPr>
          <a:lstStyle/>
          <a:p>
            <a:pPr marL="146050" indent="0" algn="ctr">
              <a:buNone/>
            </a:pPr>
            <a:r>
              <a:rPr lang="en-US" altLang="zh-TW" sz="8800" dirty="0">
                <a:solidFill>
                  <a:srgbClr val="AF7B51"/>
                </a:solidFill>
              </a:rPr>
              <a:t>THE</a:t>
            </a:r>
            <a:r>
              <a:rPr lang="zh-TW" altLang="en-US" sz="8800" dirty="0">
                <a:solidFill>
                  <a:srgbClr val="AF7B51"/>
                </a:solidFill>
              </a:rPr>
              <a:t> </a:t>
            </a:r>
            <a:r>
              <a:rPr lang="en-US" altLang="zh-TW" sz="8800" dirty="0">
                <a:solidFill>
                  <a:srgbClr val="AF7B51"/>
                </a:solidFill>
              </a:rPr>
              <a:t>END</a:t>
            </a:r>
            <a:endParaRPr lang="zh-TW" altLang="en-US" sz="8800" dirty="0">
              <a:solidFill>
                <a:srgbClr val="AF7B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239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8"/>
    </mc:Choice>
    <mc:Fallback xmlns="">
      <p:transition spd="slow" advTm="356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819150" y="311408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Overview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549AA9F-03D8-4F98-9352-D2EBB9342C1F}"/>
              </a:ext>
            </a:extLst>
          </p:cNvPr>
          <p:cNvSpPr txBox="1"/>
          <p:nvPr/>
        </p:nvSpPr>
        <p:spPr>
          <a:xfrm>
            <a:off x="1019872" y="1040230"/>
            <a:ext cx="6487239" cy="445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AES a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lgorithm specification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Experiment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Paper review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Conclusion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241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42"/>
    </mc:Choice>
    <mc:Fallback xmlns="">
      <p:transition spd="slow" advTm="3924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819150" y="311408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What is power analysis attack?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37" name="Google Shape;137;p14"/>
          <p:cNvSpPr txBox="1"/>
          <p:nvPr/>
        </p:nvSpPr>
        <p:spPr>
          <a:xfrm>
            <a:off x="819150" y="725121"/>
            <a:ext cx="7907161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</a:t>
            </a:r>
            <a:r>
              <a:rPr lang="zh-TW" altLang="en-US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kind of side channel attack</a:t>
            </a: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Analyzing the variations in energy consumption during the operation of a device to deduce the encryption method being used and ultimately obtain the cryptographic key.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549AA9F-03D8-4F98-9352-D2EBB9342C1F}"/>
              </a:ext>
            </a:extLst>
          </p:cNvPr>
          <p:cNvSpPr txBox="1"/>
          <p:nvPr/>
        </p:nvSpPr>
        <p:spPr>
          <a:xfrm>
            <a:off x="819150" y="2469950"/>
            <a:ext cx="8124128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TW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Power Analysis (SPA)</a:t>
            </a:r>
          </a:p>
          <a:p>
            <a:pPr marL="742950" lvl="1" indent="-285750" algn="just">
              <a:spcBef>
                <a:spcPts val="600"/>
              </a:spcBef>
              <a:buClr>
                <a:srgbClr val="233A44"/>
              </a:buClr>
              <a:buSzPts val="1100"/>
              <a:buFont typeface="Calibri"/>
              <a:buChar char="○"/>
            </a:pP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Extracting key information based on the energy consumption during cryptographic operations, such as multiplication, squaring, etc.</a:t>
            </a:r>
          </a:p>
          <a:p>
            <a:pPr marL="742950" lvl="1" indent="-285750" algn="just">
              <a:spcBef>
                <a:spcPts val="600"/>
              </a:spcBef>
              <a:buClr>
                <a:srgbClr val="233A44"/>
              </a:buClr>
              <a:buSzPts val="1100"/>
              <a:buFont typeface="Calibri"/>
              <a:buChar char="○"/>
            </a:pP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necessary to have a certain understanding of the characteristics of the targeted device for key decryption.</a:t>
            </a:r>
            <a:endParaRPr lang="zh-TW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TW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Differential Power Analysis (DPA)</a:t>
            </a:r>
          </a:p>
          <a:p>
            <a:pPr marL="742950" lvl="1" indent="-285750" algn="just">
              <a:spcBef>
                <a:spcPts val="600"/>
              </a:spcBef>
              <a:buClr>
                <a:srgbClr val="233A44"/>
              </a:buClr>
              <a:buSzPts val="1100"/>
              <a:buFont typeface="Calibri"/>
              <a:buChar char="○"/>
            </a:pP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 multiple experiments and statistical analysis, the attacker can obtain the key used in the process.</a:t>
            </a:r>
          </a:p>
        </p:txBody>
      </p:sp>
    </p:spTree>
    <p:extLst>
      <p:ext uri="{BB962C8B-B14F-4D97-AF65-F5344CB8AC3E}">
        <p14:creationId xmlns:p14="http://schemas.microsoft.com/office/powerpoint/2010/main" val="115094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42"/>
    </mc:Choice>
    <mc:Fallback xmlns="">
      <p:transition spd="slow" advTm="3924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819150" y="435098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What is power analysis attack?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37" name="Google Shape;137;p14"/>
          <p:cNvSpPr txBox="1"/>
          <p:nvPr/>
        </p:nvSpPr>
        <p:spPr>
          <a:xfrm>
            <a:off x="819150" y="1201143"/>
            <a:ext cx="7505699" cy="600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It can be used on the smart card, integrated circuit, or embedded device </a:t>
            </a:r>
          </a:p>
        </p:txBody>
      </p:sp>
      <p:pic>
        <p:nvPicPr>
          <p:cNvPr id="1026" name="Picture 2" descr="國外刷卡免煩惱】2023出國必備信用卡優惠懶人包- FunTime旅遊比價">
            <a:extLst>
              <a:ext uri="{FF2B5EF4-FFF2-40B4-BE49-F238E27FC236}">
                <a16:creationId xmlns:a16="http://schemas.microsoft.com/office/drawing/2014/main" id="{D6F9216F-3C9D-4F01-A08A-E0982F8A7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49" y="1801277"/>
            <a:ext cx="1952526" cy="195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3A483E8-CBA9-4C50-A40A-D9371F14A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2640" y="2046021"/>
            <a:ext cx="2096031" cy="139214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84A7688-F744-4341-9F9B-94B8AE851CA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927"/>
          <a:stretch/>
        </p:blipFill>
        <p:spPr>
          <a:xfrm>
            <a:off x="6303233" y="1745355"/>
            <a:ext cx="1633984" cy="1952526"/>
          </a:xfrm>
          <a:prstGeom prst="rect">
            <a:avLst/>
          </a:prstGeom>
        </p:spPr>
      </p:pic>
      <p:sp>
        <p:nvSpPr>
          <p:cNvPr id="9" name="Google Shape;137;p14">
            <a:extLst>
              <a:ext uri="{FF2B5EF4-FFF2-40B4-BE49-F238E27FC236}">
                <a16:creationId xmlns:a16="http://schemas.microsoft.com/office/drawing/2014/main" id="{4163C184-94F9-47FC-9AB3-5FA67D8B573D}"/>
              </a:ext>
            </a:extLst>
          </p:cNvPr>
          <p:cNvSpPr txBox="1"/>
          <p:nvPr/>
        </p:nvSpPr>
        <p:spPr>
          <a:xfrm>
            <a:off x="737805" y="3790199"/>
            <a:ext cx="750569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However, the biggest drawback and the most challenging aspect of this method is that you must </a:t>
            </a:r>
            <a:r>
              <a:rPr lang="en-US" altLang="zh-TW" sz="1800" b="1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physically access to the device 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576720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9242"/>
    </mc:Choice>
    <mc:Fallback xmlns="">
      <p:transition advTm="3924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>
            <a:spLocks noGrp="1"/>
          </p:cNvSpPr>
          <p:nvPr>
            <p:ph type="title"/>
          </p:nvPr>
        </p:nvSpPr>
        <p:spPr>
          <a:xfrm>
            <a:off x="819150" y="486897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Device</a:t>
            </a:r>
            <a:r>
              <a:rPr 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- Chipwhisperer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610" y="2196042"/>
            <a:ext cx="3339219" cy="227943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CC7C1C3-7BA9-4A9E-8E09-E39849CAD7D9}"/>
              </a:ext>
            </a:extLst>
          </p:cNvPr>
          <p:cNvSpPr txBox="1"/>
          <p:nvPr/>
        </p:nvSpPr>
        <p:spPr>
          <a:xfrm>
            <a:off x="901255" y="1241442"/>
            <a:ext cx="7328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AF7B5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An open-source hardware and software platform designed for performing advanced side-channel power analysis and fault injection attacks</a:t>
            </a:r>
            <a:endParaRPr lang="zh-TW" altLang="en-US" sz="1800" dirty="0">
              <a:solidFill>
                <a:srgbClr val="AF7B5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5E96455-9EEF-47F3-8929-ED284CEA6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150" y="2014599"/>
            <a:ext cx="3350055" cy="2642821"/>
          </a:xfrm>
          <a:prstGeom prst="rect">
            <a:avLst/>
          </a:prstGeom>
        </p:spPr>
      </p:pic>
      <p:sp>
        <p:nvSpPr>
          <p:cNvPr id="5" name="箭號: 向右 4">
            <a:extLst>
              <a:ext uri="{FF2B5EF4-FFF2-40B4-BE49-F238E27FC236}">
                <a16:creationId xmlns:a16="http://schemas.microsoft.com/office/drawing/2014/main" id="{E631E6DF-4E58-41F6-99C8-4B93CA862A42}"/>
              </a:ext>
            </a:extLst>
          </p:cNvPr>
          <p:cNvSpPr/>
          <p:nvPr/>
        </p:nvSpPr>
        <p:spPr>
          <a:xfrm>
            <a:off x="4442592" y="3135702"/>
            <a:ext cx="650631" cy="400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80"/>
    </mc:Choice>
    <mc:Fallback xmlns="">
      <p:transition spd="slow" advTm="998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BAC779-6159-4326-B4CB-4B5E0F566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530609"/>
            <a:ext cx="7505700" cy="954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Specification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0610DB-1580-494E-A301-98FE9D612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778" y="1110984"/>
            <a:ext cx="7738441" cy="581025"/>
          </a:xfrm>
        </p:spPr>
        <p:txBody>
          <a:bodyPr>
            <a:noAutofit/>
          </a:bodyPr>
          <a:lstStyle/>
          <a:p>
            <a:pPr algn="just"/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number of rounds to be performed during the execution of the algorithm is depended on the key size</a:t>
            </a:r>
          </a:p>
        </p:txBody>
      </p:sp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27AE4C9C-4469-4CED-921D-EF26F5BF7C22}"/>
              </a:ext>
            </a:extLst>
          </p:cNvPr>
          <p:cNvSpPr txBox="1">
            <a:spLocks/>
          </p:cNvSpPr>
          <p:nvPr/>
        </p:nvSpPr>
        <p:spPr>
          <a:xfrm>
            <a:off x="819149" y="3028137"/>
            <a:ext cx="7505700" cy="146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Round function contains</a:t>
            </a:r>
          </a:p>
          <a:p>
            <a:pPr lvl="1"/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SubBytes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(Each 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TW" sz="2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j,i</a:t>
            </a:r>
            <a:r>
              <a:rPr lang="en-US" altLang="zh-TW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substituted using S-box)</a:t>
            </a:r>
          </a:p>
          <a:p>
            <a:pPr lvl="1"/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ShiftRows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(Permutes the state in byte level)</a:t>
            </a:r>
          </a:p>
          <a:p>
            <a:pPr lvl="1"/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MixColumns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(Combines and mixes words)</a:t>
            </a:r>
          </a:p>
          <a:p>
            <a:pPr lvl="1"/>
            <a:r>
              <a:rPr lang="en-US" altLang="zh-TW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AddRoundKey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(Round key XOR with states)</a:t>
            </a:r>
          </a:p>
        </p:txBody>
      </p:sp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023458F7-B90B-4D38-9337-12A0DFFEDFCF}"/>
              </a:ext>
            </a:extLst>
          </p:cNvPr>
          <p:cNvSpPr txBox="1">
            <a:spLocks/>
          </p:cNvSpPr>
          <p:nvPr/>
        </p:nvSpPr>
        <p:spPr>
          <a:xfrm>
            <a:off x="819149" y="4322378"/>
            <a:ext cx="7505700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AU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more arithmetic background, refer to appendix A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B1A9D82-DB2E-4949-9E84-F14B1AFEE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443" y="1900628"/>
            <a:ext cx="6295110" cy="120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16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BAC779-6159-4326-B4CB-4B5E0F566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530609"/>
            <a:ext cx="7505700" cy="954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Specification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0610DB-1580-494E-A301-98FE9D612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148" y="1127026"/>
            <a:ext cx="7738441" cy="581025"/>
          </a:xfrm>
        </p:spPr>
        <p:txBody>
          <a:bodyPr>
            <a:noAutofit/>
          </a:bodyPr>
          <a:lstStyle/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 is a byte-oriented cipher</a:t>
            </a:r>
          </a:p>
        </p:txBody>
      </p:sp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27AE4C9C-4469-4CED-921D-EF26F5BF7C22}"/>
              </a:ext>
            </a:extLst>
          </p:cNvPr>
          <p:cNvSpPr txBox="1">
            <a:spLocks/>
          </p:cNvSpPr>
          <p:nvPr/>
        </p:nvSpPr>
        <p:spPr>
          <a:xfrm>
            <a:off x="819148" y="1552349"/>
            <a:ext cx="7505700" cy="81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Plaintext is arrange as State table</a:t>
            </a:r>
          </a:p>
          <a:p>
            <a:pPr lvl="1"/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Consists of 4 rows of bytes, each containing 4 bytes</a:t>
            </a:r>
          </a:p>
        </p:txBody>
      </p:sp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023458F7-B90B-4D38-9337-12A0DFFEDFCF}"/>
              </a:ext>
            </a:extLst>
          </p:cNvPr>
          <p:cNvSpPr txBox="1">
            <a:spLocks/>
          </p:cNvSpPr>
          <p:nvPr/>
        </p:nvSpPr>
        <p:spPr>
          <a:xfrm>
            <a:off x="819148" y="4393463"/>
            <a:ext cx="7505700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AU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is expanded to array of words (aka. round key)</a:t>
            </a:r>
          </a:p>
        </p:txBody>
      </p:sp>
      <p:sp>
        <p:nvSpPr>
          <p:cNvPr id="7" name="文字版面配置區 2">
            <a:extLst>
              <a:ext uri="{FF2B5EF4-FFF2-40B4-BE49-F238E27FC236}">
                <a16:creationId xmlns:a16="http://schemas.microsoft.com/office/drawing/2014/main" id="{44488470-8A44-454B-9F9B-841D040CA0A7}"/>
              </a:ext>
            </a:extLst>
          </p:cNvPr>
          <p:cNvSpPr txBox="1">
            <a:spLocks/>
          </p:cNvSpPr>
          <p:nvPr/>
        </p:nvSpPr>
        <p:spPr>
          <a:xfrm>
            <a:off x="819148" y="3353450"/>
            <a:ext cx="7505700" cy="1165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as an array of columns</a:t>
            </a:r>
          </a:p>
          <a:p>
            <a:pPr lvl="1"/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bytes in each column of the state form 32-bit words</a:t>
            </a: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altLang="zh-TW" sz="1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s</a:t>
            </a:r>
            <a:r>
              <a:rPr lang="en-US" altLang="zh-TW" sz="1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0,i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TW" sz="1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1,i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TW" sz="1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2,i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TW" sz="1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3,I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2B28D94-C445-47A4-B4F7-CEB88CBD6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0567" y="2274575"/>
            <a:ext cx="4362861" cy="112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67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BAC779-6159-4326-B4CB-4B5E0F566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530609"/>
            <a:ext cx="7505700" cy="954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 on AES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27AE4C9C-4469-4CED-921D-EF26F5BF7C22}"/>
              </a:ext>
            </a:extLst>
          </p:cNvPr>
          <p:cNvSpPr txBox="1">
            <a:spLocks/>
          </p:cNvSpPr>
          <p:nvPr/>
        </p:nvSpPr>
        <p:spPr>
          <a:xfrm>
            <a:off x="819148" y="1183381"/>
            <a:ext cx="7505700" cy="1327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traces of AES implementation</a:t>
            </a:r>
          </a:p>
          <a:p>
            <a:pPr lvl="1"/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data block, different secret key</a:t>
            </a:r>
          </a:p>
          <a:p>
            <a:pPr lvl="1"/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 only in magnitudes of power</a:t>
            </a:r>
          </a:p>
          <a:p>
            <a:pPr lvl="1"/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Identified the round number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A1CC9704-B0C7-4C07-BDFA-47DA3CC30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270" y="2632912"/>
            <a:ext cx="6651456" cy="2209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4036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BAC779-6159-4326-B4CB-4B5E0F566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530609"/>
            <a:ext cx="7505700" cy="954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DPA on AES 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27AE4C9C-4469-4CED-921D-EF26F5BF7C22}"/>
              </a:ext>
            </a:extLst>
          </p:cNvPr>
          <p:cNvSpPr txBox="1">
            <a:spLocks/>
          </p:cNvSpPr>
          <p:nvPr/>
        </p:nvSpPr>
        <p:spPr>
          <a:xfrm>
            <a:off x="819148" y="1183381"/>
            <a:ext cx="7505700" cy="886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intermediate value will be selected to depend on the input plaintext and a small portion of the secret key =&gt; first or last</a:t>
            </a:r>
          </a:p>
        </p:txBody>
      </p:sp>
      <p:pic>
        <p:nvPicPr>
          <p:cNvPr id="6" name="圖片 7">
            <a:extLst>
              <a:ext uri="{FF2B5EF4-FFF2-40B4-BE49-F238E27FC236}">
                <a16:creationId xmlns:a16="http://schemas.microsoft.com/office/drawing/2014/main" id="{8FA259BA-13F6-4497-98E3-751D7EC3B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935" y="1964817"/>
            <a:ext cx="1334686" cy="2045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群組 6">
            <a:extLst>
              <a:ext uri="{FF2B5EF4-FFF2-40B4-BE49-F238E27FC236}">
                <a16:creationId xmlns:a16="http://schemas.microsoft.com/office/drawing/2014/main" id="{1AF3CAD1-7425-4903-BF48-9394339A901C}"/>
              </a:ext>
            </a:extLst>
          </p:cNvPr>
          <p:cNvGrpSpPr>
            <a:grpSpLocks/>
          </p:cNvGrpSpPr>
          <p:nvPr/>
        </p:nvGrpSpPr>
        <p:grpSpPr bwMode="auto">
          <a:xfrm>
            <a:off x="4018547" y="1964818"/>
            <a:ext cx="3795375" cy="2045494"/>
            <a:chOff x="850900" y="3068638"/>
            <a:chExt cx="6097588" cy="3227387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B868FB4A-C17E-46B5-A707-9137578063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0900" y="3068638"/>
              <a:ext cx="6097588" cy="3227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C35F669-E1C2-405F-964D-EBB626B59BC9}"/>
                </a:ext>
              </a:extLst>
            </p:cNvPr>
            <p:cNvSpPr/>
            <p:nvPr/>
          </p:nvSpPr>
          <p:spPr bwMode="auto">
            <a:xfrm>
              <a:off x="3419048" y="4136548"/>
              <a:ext cx="1513373" cy="30077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zh-TW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20E3DAB-57DD-4B78-B5CE-5F07C8B51F3C}"/>
                </a:ext>
              </a:extLst>
            </p:cNvPr>
            <p:cNvSpPr/>
            <p:nvPr/>
          </p:nvSpPr>
          <p:spPr bwMode="auto">
            <a:xfrm>
              <a:off x="3563683" y="5517059"/>
              <a:ext cx="1225867" cy="14024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zh-TW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2" name="文字版面配置區 2">
            <a:extLst>
              <a:ext uri="{FF2B5EF4-FFF2-40B4-BE49-F238E27FC236}">
                <a16:creationId xmlns:a16="http://schemas.microsoft.com/office/drawing/2014/main" id="{868A8205-2EA3-4A93-A524-142511EFB4D5}"/>
              </a:ext>
            </a:extLst>
          </p:cNvPr>
          <p:cNvSpPr txBox="1">
            <a:spLocks/>
          </p:cNvSpPr>
          <p:nvPr/>
        </p:nvSpPr>
        <p:spPr>
          <a:xfrm>
            <a:off x="819150" y="4095191"/>
            <a:ext cx="7505700" cy="5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now only have 16×2^8 instead of 2^128 possibilities for AES-128</a:t>
            </a:r>
          </a:p>
        </p:txBody>
      </p:sp>
    </p:spTree>
    <p:extLst>
      <p:ext uri="{BB962C8B-B14F-4D97-AF65-F5344CB8AC3E}">
        <p14:creationId xmlns:p14="http://schemas.microsoft.com/office/powerpoint/2010/main" val="1768756592"/>
      </p:ext>
    </p:extLst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1007</TotalTime>
  <Words>2744</Words>
  <Application>Microsoft Office PowerPoint</Application>
  <PresentationFormat>如螢幕大小 (16:9)</PresentationFormat>
  <Paragraphs>152</Paragraphs>
  <Slides>17</Slides>
  <Notes>16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6" baseType="lpstr">
      <vt:lpstr>Times New Roman</vt:lpstr>
      <vt:lpstr>標楷體</vt:lpstr>
      <vt:lpstr>新細明體</vt:lpstr>
      <vt:lpstr>Calibri</vt:lpstr>
      <vt:lpstr>Arial</vt:lpstr>
      <vt:lpstr>Times</vt:lpstr>
      <vt:lpstr>Nunito</vt:lpstr>
      <vt:lpstr>標楷體</vt:lpstr>
      <vt:lpstr>Shift</vt:lpstr>
      <vt:lpstr>利用功率消耗 分析破解AES</vt:lpstr>
      <vt:lpstr>Overview</vt:lpstr>
      <vt:lpstr>What is power analysis attack?</vt:lpstr>
      <vt:lpstr>What is power analysis attack?</vt:lpstr>
      <vt:lpstr>Device - Chipwhisperer</vt:lpstr>
      <vt:lpstr>Algorithm Specification</vt:lpstr>
      <vt:lpstr>Algorithm Specification</vt:lpstr>
      <vt:lpstr>SPA on AES</vt:lpstr>
      <vt:lpstr>DPA on AES </vt:lpstr>
      <vt:lpstr>Correlation Power Analysis</vt:lpstr>
      <vt:lpstr>Point of interest</vt:lpstr>
      <vt:lpstr>Result</vt:lpstr>
      <vt:lpstr>The correlation vs. the number of traces</vt:lpstr>
      <vt:lpstr>Review of DPA Resisting Techniques</vt:lpstr>
      <vt:lpstr>Improve the efficiency of Side Channel Attack</vt:lpstr>
      <vt:lpstr>Conclusion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利用功率消耗 分析破解AES</dc:title>
  <dc:creator>User</dc:creator>
  <cp:lastModifiedBy>User</cp:lastModifiedBy>
  <cp:revision>43</cp:revision>
  <dcterms:modified xsi:type="dcterms:W3CDTF">2023-06-15T13:08:12Z</dcterms:modified>
</cp:coreProperties>
</file>